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theme/themeOverride4.xml" ContentType="application/vnd.openxmlformats-officedocument.themeOverr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82" y="-1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akr-j04\sf\fmgroup\inseason\Council%20Documents\2011\2011%20council%20document%20(BSAI%20Working)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Office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5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view3D>
      <c:hPercent val="70"/>
      <c:depthPercent val="100"/>
      <c:rAngAx val="1"/>
    </c:view3D>
    <c:floor>
      <c:spPr>
        <a:noFill/>
        <a:ln w="3175">
          <a:solidFill>
            <a:srgbClr val="000000"/>
          </a:solidFill>
          <a:prstDash val="solid"/>
        </a:ln>
      </c:spPr>
    </c:floor>
    <c:sideWall>
      <c:spPr>
        <a:solidFill>
          <a:srgbClr val="FFFFFF">
            <a:lumMod val="95000"/>
          </a:srgbClr>
        </a:solidFill>
        <a:ln w="25400">
          <a:noFill/>
        </a:ln>
      </c:spPr>
    </c:sideWall>
    <c:backWall>
      <c:spPr>
        <a:solidFill>
          <a:srgbClr val="FFFFFF">
            <a:lumMod val="95000"/>
          </a:srgbClr>
        </a:solid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7724750277469481E-2"/>
          <c:y val="1.6313213703099511E-3"/>
          <c:w val="0.95227524972253053"/>
          <c:h val="0.94616639477977149"/>
        </c:manualLayout>
      </c:layout>
      <c:bar3DChart>
        <c:barDir val="col"/>
        <c:grouping val="stacked"/>
        <c:ser>
          <c:idx val="1"/>
          <c:order val="0"/>
          <c:tx>
            <c:v>CDQ</c:v>
          </c:tx>
          <c:spPr>
            <a:gradFill rotWithShape="0">
              <a:gsLst>
                <a:gs pos="80000">
                  <a:srgbClr val="FF33CC"/>
                </a:gs>
                <a:gs pos="100000">
                  <a:srgbClr val="000000">
                    <a:lumMod val="75000"/>
                    <a:lumOff val="25000"/>
                  </a:srgbClr>
                </a:gs>
              </a:gsLst>
              <a:lin ang="5400000" scaled="1"/>
            </a:gradFill>
            <a:ln w="12700">
              <a:solidFill>
                <a:srgbClr val="000000"/>
              </a:solidFill>
              <a:prstDash val="solid"/>
            </a:ln>
          </c:spPr>
          <c:cat>
            <c:numRef>
              <c:f>'atka mackerel data'!$E$53:$E$98</c:f>
              <c:numCache>
                <c:formatCode>m/d/yyyy</c:formatCode>
                <c:ptCount val="46"/>
                <c:pt idx="0">
                  <c:v>40544</c:v>
                </c:pt>
                <c:pt idx="1">
                  <c:v>40551</c:v>
                </c:pt>
                <c:pt idx="2">
                  <c:v>40558</c:v>
                </c:pt>
                <c:pt idx="3">
                  <c:v>40565</c:v>
                </c:pt>
                <c:pt idx="4">
                  <c:v>40572</c:v>
                </c:pt>
                <c:pt idx="5">
                  <c:v>40579</c:v>
                </c:pt>
                <c:pt idx="6">
                  <c:v>40586</c:v>
                </c:pt>
                <c:pt idx="7">
                  <c:v>40593</c:v>
                </c:pt>
                <c:pt idx="8">
                  <c:v>40600</c:v>
                </c:pt>
                <c:pt idx="9">
                  <c:v>40607</c:v>
                </c:pt>
                <c:pt idx="10">
                  <c:v>40614</c:v>
                </c:pt>
                <c:pt idx="11">
                  <c:v>40621</c:v>
                </c:pt>
                <c:pt idx="12">
                  <c:v>40628</c:v>
                </c:pt>
                <c:pt idx="13">
                  <c:v>40635</c:v>
                </c:pt>
                <c:pt idx="14">
                  <c:v>40642</c:v>
                </c:pt>
                <c:pt idx="15">
                  <c:v>40649</c:v>
                </c:pt>
                <c:pt idx="16">
                  <c:v>40656</c:v>
                </c:pt>
                <c:pt idx="17">
                  <c:v>40663</c:v>
                </c:pt>
                <c:pt idx="18">
                  <c:v>40670</c:v>
                </c:pt>
                <c:pt idx="19">
                  <c:v>40677</c:v>
                </c:pt>
                <c:pt idx="20">
                  <c:v>40684</c:v>
                </c:pt>
                <c:pt idx="21">
                  <c:v>40691</c:v>
                </c:pt>
                <c:pt idx="22">
                  <c:v>40698</c:v>
                </c:pt>
                <c:pt idx="23">
                  <c:v>40705</c:v>
                </c:pt>
                <c:pt idx="24">
                  <c:v>40712</c:v>
                </c:pt>
                <c:pt idx="25">
                  <c:v>40719</c:v>
                </c:pt>
                <c:pt idx="26">
                  <c:v>40726</c:v>
                </c:pt>
                <c:pt idx="27">
                  <c:v>40733</c:v>
                </c:pt>
                <c:pt idx="28">
                  <c:v>40740</c:v>
                </c:pt>
                <c:pt idx="29">
                  <c:v>40747</c:v>
                </c:pt>
                <c:pt idx="30">
                  <c:v>40754</c:v>
                </c:pt>
                <c:pt idx="31">
                  <c:v>40761</c:v>
                </c:pt>
                <c:pt idx="32">
                  <c:v>40768</c:v>
                </c:pt>
                <c:pt idx="33">
                  <c:v>40775</c:v>
                </c:pt>
                <c:pt idx="34">
                  <c:v>40782</c:v>
                </c:pt>
                <c:pt idx="35">
                  <c:v>40789</c:v>
                </c:pt>
                <c:pt idx="36">
                  <c:v>40796</c:v>
                </c:pt>
                <c:pt idx="37">
                  <c:v>40803</c:v>
                </c:pt>
                <c:pt idx="38">
                  <c:v>40810</c:v>
                </c:pt>
                <c:pt idx="39">
                  <c:v>40817</c:v>
                </c:pt>
                <c:pt idx="40">
                  <c:v>40824</c:v>
                </c:pt>
                <c:pt idx="41">
                  <c:v>40831</c:v>
                </c:pt>
                <c:pt idx="42">
                  <c:v>40838</c:v>
                </c:pt>
                <c:pt idx="43">
                  <c:v>40845</c:v>
                </c:pt>
                <c:pt idx="44">
                  <c:v>40852</c:v>
                </c:pt>
                <c:pt idx="45">
                  <c:v>40859</c:v>
                </c:pt>
              </c:numCache>
            </c:numRef>
          </c:cat>
          <c:val>
            <c:numRef>
              <c:f>'atka mackerel data'!$G$53:$G$98</c:f>
              <c:numCache>
                <c:formatCode>General</c:formatCode>
                <c:ptCount val="46"/>
                <c:pt idx="6">
                  <c:v>2.0000000000000005E-3</c:v>
                </c:pt>
                <c:pt idx="7">
                  <c:v>97.433000000000007</c:v>
                </c:pt>
                <c:pt idx="8">
                  <c:v>187.40800000000002</c:v>
                </c:pt>
                <c:pt idx="9">
                  <c:v>0.26600000000000001</c:v>
                </c:pt>
                <c:pt idx="11">
                  <c:v>4.000000000000001E-3</c:v>
                </c:pt>
                <c:pt idx="12">
                  <c:v>3.0000000000000009E-3</c:v>
                </c:pt>
                <c:pt idx="13">
                  <c:v>582.60199999999998</c:v>
                </c:pt>
                <c:pt idx="14">
                  <c:v>106.752</c:v>
                </c:pt>
                <c:pt idx="15">
                  <c:v>306.47099999999995</c:v>
                </c:pt>
                <c:pt idx="16">
                  <c:v>224.625</c:v>
                </c:pt>
                <c:pt idx="17">
                  <c:v>234.99600000000001</c:v>
                </c:pt>
                <c:pt idx="19">
                  <c:v>155.39400000000001</c:v>
                </c:pt>
                <c:pt idx="20">
                  <c:v>1.4000000000000002E-2</c:v>
                </c:pt>
                <c:pt idx="22">
                  <c:v>21.228999999999996</c:v>
                </c:pt>
                <c:pt idx="24">
                  <c:v>5.800000000000001E-2</c:v>
                </c:pt>
                <c:pt idx="25">
                  <c:v>3.9000000000000007E-2</c:v>
                </c:pt>
                <c:pt idx="26">
                  <c:v>2.0000000000000005E-3</c:v>
                </c:pt>
                <c:pt idx="27">
                  <c:v>761.13300000000004</c:v>
                </c:pt>
                <c:pt idx="28">
                  <c:v>5.4</c:v>
                </c:pt>
                <c:pt idx="29">
                  <c:v>146.03700000000001</c:v>
                </c:pt>
                <c:pt idx="30">
                  <c:v>149.40800000000002</c:v>
                </c:pt>
                <c:pt idx="31">
                  <c:v>174.875</c:v>
                </c:pt>
                <c:pt idx="32">
                  <c:v>52.410999999999994</c:v>
                </c:pt>
                <c:pt idx="36">
                  <c:v>112.68499999999999</c:v>
                </c:pt>
                <c:pt idx="37">
                  <c:v>69.534999999999997</c:v>
                </c:pt>
                <c:pt idx="38">
                  <c:v>397.88</c:v>
                </c:pt>
                <c:pt idx="39">
                  <c:v>266.28299999999996</c:v>
                </c:pt>
                <c:pt idx="40">
                  <c:v>158.62700000000001</c:v>
                </c:pt>
                <c:pt idx="41">
                  <c:v>270.78999999999996</c:v>
                </c:pt>
                <c:pt idx="42">
                  <c:v>830.76800000000003</c:v>
                </c:pt>
                <c:pt idx="43">
                  <c:v>6.2089999999999996</c:v>
                </c:pt>
                <c:pt idx="44">
                  <c:v>1.9000000000000003E-2</c:v>
                </c:pt>
                <c:pt idx="45">
                  <c:v>0.125</c:v>
                </c:pt>
              </c:numCache>
            </c:numRef>
          </c:val>
        </c:ser>
        <c:ser>
          <c:idx val="4"/>
          <c:order val="1"/>
          <c:tx>
            <c:v>Western AI</c:v>
          </c:tx>
          <c:spPr>
            <a:gradFill rotWithShape="0">
              <a:gsLst>
                <a:gs pos="73000">
                  <a:srgbClr val="C00000"/>
                </a:gs>
                <a:gs pos="100000">
                  <a:srgbClr val="000000"/>
                </a:gs>
              </a:gsLst>
              <a:lin ang="5400000" scaled="1"/>
            </a:gradFill>
            <a:ln w="12700">
              <a:solidFill>
                <a:srgbClr val="000000"/>
              </a:solidFill>
              <a:prstDash val="solid"/>
            </a:ln>
          </c:spPr>
          <c:cat>
            <c:numRef>
              <c:f>'atka mackerel data'!$E$53:$E$98</c:f>
              <c:numCache>
                <c:formatCode>m/d/yyyy</c:formatCode>
                <c:ptCount val="46"/>
                <c:pt idx="0">
                  <c:v>40544</c:v>
                </c:pt>
                <c:pt idx="1">
                  <c:v>40551</c:v>
                </c:pt>
                <c:pt idx="2">
                  <c:v>40558</c:v>
                </c:pt>
                <c:pt idx="3">
                  <c:v>40565</c:v>
                </c:pt>
                <c:pt idx="4">
                  <c:v>40572</c:v>
                </c:pt>
                <c:pt idx="5">
                  <c:v>40579</c:v>
                </c:pt>
                <c:pt idx="6">
                  <c:v>40586</c:v>
                </c:pt>
                <c:pt idx="7">
                  <c:v>40593</c:v>
                </c:pt>
                <c:pt idx="8">
                  <c:v>40600</c:v>
                </c:pt>
                <c:pt idx="9">
                  <c:v>40607</c:v>
                </c:pt>
                <c:pt idx="10">
                  <c:v>40614</c:v>
                </c:pt>
                <c:pt idx="11">
                  <c:v>40621</c:v>
                </c:pt>
                <c:pt idx="12">
                  <c:v>40628</c:v>
                </c:pt>
                <c:pt idx="13">
                  <c:v>40635</c:v>
                </c:pt>
                <c:pt idx="14">
                  <c:v>40642</c:v>
                </c:pt>
                <c:pt idx="15">
                  <c:v>40649</c:v>
                </c:pt>
                <c:pt idx="16">
                  <c:v>40656</c:v>
                </c:pt>
                <c:pt idx="17">
                  <c:v>40663</c:v>
                </c:pt>
                <c:pt idx="18">
                  <c:v>40670</c:v>
                </c:pt>
                <c:pt idx="19">
                  <c:v>40677</c:v>
                </c:pt>
                <c:pt idx="20">
                  <c:v>40684</c:v>
                </c:pt>
                <c:pt idx="21">
                  <c:v>40691</c:v>
                </c:pt>
                <c:pt idx="22">
                  <c:v>40698</c:v>
                </c:pt>
                <c:pt idx="23">
                  <c:v>40705</c:v>
                </c:pt>
                <c:pt idx="24">
                  <c:v>40712</c:v>
                </c:pt>
                <c:pt idx="25">
                  <c:v>40719</c:v>
                </c:pt>
                <c:pt idx="26">
                  <c:v>40726</c:v>
                </c:pt>
                <c:pt idx="27">
                  <c:v>40733</c:v>
                </c:pt>
                <c:pt idx="28">
                  <c:v>40740</c:v>
                </c:pt>
                <c:pt idx="29">
                  <c:v>40747</c:v>
                </c:pt>
                <c:pt idx="30">
                  <c:v>40754</c:v>
                </c:pt>
                <c:pt idx="31">
                  <c:v>40761</c:v>
                </c:pt>
                <c:pt idx="32">
                  <c:v>40768</c:v>
                </c:pt>
                <c:pt idx="33">
                  <c:v>40775</c:v>
                </c:pt>
                <c:pt idx="34">
                  <c:v>40782</c:v>
                </c:pt>
                <c:pt idx="35">
                  <c:v>40789</c:v>
                </c:pt>
                <c:pt idx="36">
                  <c:v>40796</c:v>
                </c:pt>
                <c:pt idx="37">
                  <c:v>40803</c:v>
                </c:pt>
                <c:pt idx="38">
                  <c:v>40810</c:v>
                </c:pt>
                <c:pt idx="39">
                  <c:v>40817</c:v>
                </c:pt>
                <c:pt idx="40">
                  <c:v>40824</c:v>
                </c:pt>
                <c:pt idx="41">
                  <c:v>40831</c:v>
                </c:pt>
                <c:pt idx="42">
                  <c:v>40838</c:v>
                </c:pt>
                <c:pt idx="43">
                  <c:v>40845</c:v>
                </c:pt>
                <c:pt idx="44">
                  <c:v>40852</c:v>
                </c:pt>
                <c:pt idx="45">
                  <c:v>40859</c:v>
                </c:pt>
              </c:numCache>
            </c:numRef>
          </c:cat>
          <c:val>
            <c:numRef>
              <c:f>'atka mackerel data'!$J$53:$J$98</c:f>
              <c:numCache>
                <c:formatCode>General</c:formatCode>
                <c:ptCount val="46"/>
                <c:pt idx="27">
                  <c:v>2.3119999999999994</c:v>
                </c:pt>
                <c:pt idx="28">
                  <c:v>13.55</c:v>
                </c:pt>
                <c:pt idx="29">
                  <c:v>16.166</c:v>
                </c:pt>
                <c:pt idx="30">
                  <c:v>168.37900000000002</c:v>
                </c:pt>
              </c:numCache>
            </c:numRef>
          </c:val>
        </c:ser>
        <c:ser>
          <c:idx val="2"/>
          <c:order val="2"/>
          <c:tx>
            <c:v>Central AI</c:v>
          </c:tx>
          <c:spPr>
            <a:gradFill rotWithShape="0">
              <a:gsLst>
                <a:gs pos="68000">
                  <a:srgbClr val="0070C0"/>
                </a:gs>
                <a:gs pos="100000">
                  <a:srgbClr val="99CC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700">
              <a:solidFill>
                <a:srgbClr val="000000"/>
              </a:solidFill>
              <a:prstDash val="solid"/>
            </a:ln>
          </c:spPr>
          <c:cat>
            <c:numRef>
              <c:f>'atka mackerel data'!$E$53:$E$98</c:f>
              <c:numCache>
                <c:formatCode>m/d/yyyy</c:formatCode>
                <c:ptCount val="46"/>
                <c:pt idx="0">
                  <c:v>40544</c:v>
                </c:pt>
                <c:pt idx="1">
                  <c:v>40551</c:v>
                </c:pt>
                <c:pt idx="2">
                  <c:v>40558</c:v>
                </c:pt>
                <c:pt idx="3">
                  <c:v>40565</c:v>
                </c:pt>
                <c:pt idx="4">
                  <c:v>40572</c:v>
                </c:pt>
                <c:pt idx="5">
                  <c:v>40579</c:v>
                </c:pt>
                <c:pt idx="6">
                  <c:v>40586</c:v>
                </c:pt>
                <c:pt idx="7">
                  <c:v>40593</c:v>
                </c:pt>
                <c:pt idx="8">
                  <c:v>40600</c:v>
                </c:pt>
                <c:pt idx="9">
                  <c:v>40607</c:v>
                </c:pt>
                <c:pt idx="10">
                  <c:v>40614</c:v>
                </c:pt>
                <c:pt idx="11">
                  <c:v>40621</c:v>
                </c:pt>
                <c:pt idx="12">
                  <c:v>40628</c:v>
                </c:pt>
                <c:pt idx="13">
                  <c:v>40635</c:v>
                </c:pt>
                <c:pt idx="14">
                  <c:v>40642</c:v>
                </c:pt>
                <c:pt idx="15">
                  <c:v>40649</c:v>
                </c:pt>
                <c:pt idx="16">
                  <c:v>40656</c:v>
                </c:pt>
                <c:pt idx="17">
                  <c:v>40663</c:v>
                </c:pt>
                <c:pt idx="18">
                  <c:v>40670</c:v>
                </c:pt>
                <c:pt idx="19">
                  <c:v>40677</c:v>
                </c:pt>
                <c:pt idx="20">
                  <c:v>40684</c:v>
                </c:pt>
                <c:pt idx="21">
                  <c:v>40691</c:v>
                </c:pt>
                <c:pt idx="22">
                  <c:v>40698</c:v>
                </c:pt>
                <c:pt idx="23">
                  <c:v>40705</c:v>
                </c:pt>
                <c:pt idx="24">
                  <c:v>40712</c:v>
                </c:pt>
                <c:pt idx="25">
                  <c:v>40719</c:v>
                </c:pt>
                <c:pt idx="26">
                  <c:v>40726</c:v>
                </c:pt>
                <c:pt idx="27">
                  <c:v>40733</c:v>
                </c:pt>
                <c:pt idx="28">
                  <c:v>40740</c:v>
                </c:pt>
                <c:pt idx="29">
                  <c:v>40747</c:v>
                </c:pt>
                <c:pt idx="30">
                  <c:v>40754</c:v>
                </c:pt>
                <c:pt idx="31">
                  <c:v>40761</c:v>
                </c:pt>
                <c:pt idx="32">
                  <c:v>40768</c:v>
                </c:pt>
                <c:pt idx="33">
                  <c:v>40775</c:v>
                </c:pt>
                <c:pt idx="34">
                  <c:v>40782</c:v>
                </c:pt>
                <c:pt idx="35">
                  <c:v>40789</c:v>
                </c:pt>
                <c:pt idx="36">
                  <c:v>40796</c:v>
                </c:pt>
                <c:pt idx="37">
                  <c:v>40803</c:v>
                </c:pt>
                <c:pt idx="38">
                  <c:v>40810</c:v>
                </c:pt>
                <c:pt idx="39">
                  <c:v>40817</c:v>
                </c:pt>
                <c:pt idx="40">
                  <c:v>40824</c:v>
                </c:pt>
                <c:pt idx="41">
                  <c:v>40831</c:v>
                </c:pt>
                <c:pt idx="42">
                  <c:v>40838</c:v>
                </c:pt>
                <c:pt idx="43">
                  <c:v>40845</c:v>
                </c:pt>
                <c:pt idx="44">
                  <c:v>40852</c:v>
                </c:pt>
                <c:pt idx="45">
                  <c:v>40859</c:v>
                </c:pt>
              </c:numCache>
            </c:numRef>
          </c:cat>
          <c:val>
            <c:numRef>
              <c:f>'atka mackerel data'!$H$53:$H$98</c:f>
              <c:numCache>
                <c:formatCode>General</c:formatCode>
                <c:ptCount val="46"/>
                <c:pt idx="4">
                  <c:v>177.67699999999999</c:v>
                </c:pt>
                <c:pt idx="5">
                  <c:v>404.93699999999995</c:v>
                </c:pt>
                <c:pt idx="9">
                  <c:v>100.58499999999999</c:v>
                </c:pt>
                <c:pt idx="12">
                  <c:v>1.2999999999999998E-2</c:v>
                </c:pt>
                <c:pt idx="13">
                  <c:v>5.000000000000001E-3</c:v>
                </c:pt>
                <c:pt idx="14">
                  <c:v>912.495</c:v>
                </c:pt>
                <c:pt idx="15">
                  <c:v>400.43499999999995</c:v>
                </c:pt>
                <c:pt idx="16">
                  <c:v>186.59700000000001</c:v>
                </c:pt>
                <c:pt idx="17">
                  <c:v>503.44</c:v>
                </c:pt>
                <c:pt idx="18">
                  <c:v>185.27699999999999</c:v>
                </c:pt>
                <c:pt idx="19">
                  <c:v>493.89699999999993</c:v>
                </c:pt>
                <c:pt idx="20">
                  <c:v>981.221</c:v>
                </c:pt>
                <c:pt idx="28">
                  <c:v>11.717000000000001</c:v>
                </c:pt>
                <c:pt idx="29">
                  <c:v>216.74299999999999</c:v>
                </c:pt>
                <c:pt idx="30">
                  <c:v>646.84099999999989</c:v>
                </c:pt>
                <c:pt idx="31">
                  <c:v>192.42100000000002</c:v>
                </c:pt>
                <c:pt idx="32">
                  <c:v>144.05700000000002</c:v>
                </c:pt>
                <c:pt idx="33">
                  <c:v>767.02599999999984</c:v>
                </c:pt>
                <c:pt idx="34">
                  <c:v>512.73699999999997</c:v>
                </c:pt>
                <c:pt idx="35">
                  <c:v>1.34</c:v>
                </c:pt>
                <c:pt idx="36">
                  <c:v>532.13099999999997</c:v>
                </c:pt>
                <c:pt idx="37">
                  <c:v>1476.24</c:v>
                </c:pt>
                <c:pt idx="38">
                  <c:v>765.06799999999987</c:v>
                </c:pt>
              </c:numCache>
            </c:numRef>
          </c:val>
        </c:ser>
        <c:ser>
          <c:idx val="0"/>
          <c:order val="3"/>
          <c:tx>
            <c:v>Bering Sea and Eastern AI</c:v>
          </c:tx>
          <c:spPr>
            <a:gradFill rotWithShape="0">
              <a:gsLst>
                <a:gs pos="66000">
                  <a:srgbClr val="FFFF00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700">
              <a:solidFill>
                <a:srgbClr val="000000"/>
              </a:solidFill>
              <a:prstDash val="solid"/>
            </a:ln>
          </c:spPr>
          <c:cat>
            <c:numRef>
              <c:f>'atka mackerel data'!$E$53:$E$98</c:f>
              <c:numCache>
                <c:formatCode>m/d/yyyy</c:formatCode>
                <c:ptCount val="46"/>
                <c:pt idx="0">
                  <c:v>40544</c:v>
                </c:pt>
                <c:pt idx="1">
                  <c:v>40551</c:v>
                </c:pt>
                <c:pt idx="2">
                  <c:v>40558</c:v>
                </c:pt>
                <c:pt idx="3">
                  <c:v>40565</c:v>
                </c:pt>
                <c:pt idx="4">
                  <c:v>40572</c:v>
                </c:pt>
                <c:pt idx="5">
                  <c:v>40579</c:v>
                </c:pt>
                <c:pt idx="6">
                  <c:v>40586</c:v>
                </c:pt>
                <c:pt idx="7">
                  <c:v>40593</c:v>
                </c:pt>
                <c:pt idx="8">
                  <c:v>40600</c:v>
                </c:pt>
                <c:pt idx="9">
                  <c:v>40607</c:v>
                </c:pt>
                <c:pt idx="10">
                  <c:v>40614</c:v>
                </c:pt>
                <c:pt idx="11">
                  <c:v>40621</c:v>
                </c:pt>
                <c:pt idx="12">
                  <c:v>40628</c:v>
                </c:pt>
                <c:pt idx="13">
                  <c:v>40635</c:v>
                </c:pt>
                <c:pt idx="14">
                  <c:v>40642</c:v>
                </c:pt>
                <c:pt idx="15">
                  <c:v>40649</c:v>
                </c:pt>
                <c:pt idx="16">
                  <c:v>40656</c:v>
                </c:pt>
                <c:pt idx="17">
                  <c:v>40663</c:v>
                </c:pt>
                <c:pt idx="18">
                  <c:v>40670</c:v>
                </c:pt>
                <c:pt idx="19">
                  <c:v>40677</c:v>
                </c:pt>
                <c:pt idx="20">
                  <c:v>40684</c:v>
                </c:pt>
                <c:pt idx="21">
                  <c:v>40691</c:v>
                </c:pt>
                <c:pt idx="22">
                  <c:v>40698</c:v>
                </c:pt>
                <c:pt idx="23">
                  <c:v>40705</c:v>
                </c:pt>
                <c:pt idx="24">
                  <c:v>40712</c:v>
                </c:pt>
                <c:pt idx="25">
                  <c:v>40719</c:v>
                </c:pt>
                <c:pt idx="26">
                  <c:v>40726</c:v>
                </c:pt>
                <c:pt idx="27">
                  <c:v>40733</c:v>
                </c:pt>
                <c:pt idx="28">
                  <c:v>40740</c:v>
                </c:pt>
                <c:pt idx="29">
                  <c:v>40747</c:v>
                </c:pt>
                <c:pt idx="30">
                  <c:v>40754</c:v>
                </c:pt>
                <c:pt idx="31">
                  <c:v>40761</c:v>
                </c:pt>
                <c:pt idx="32">
                  <c:v>40768</c:v>
                </c:pt>
                <c:pt idx="33">
                  <c:v>40775</c:v>
                </c:pt>
                <c:pt idx="34">
                  <c:v>40782</c:v>
                </c:pt>
                <c:pt idx="35">
                  <c:v>40789</c:v>
                </c:pt>
                <c:pt idx="36">
                  <c:v>40796</c:v>
                </c:pt>
                <c:pt idx="37">
                  <c:v>40803</c:v>
                </c:pt>
                <c:pt idx="38">
                  <c:v>40810</c:v>
                </c:pt>
                <c:pt idx="39">
                  <c:v>40817</c:v>
                </c:pt>
                <c:pt idx="40">
                  <c:v>40824</c:v>
                </c:pt>
                <c:pt idx="41">
                  <c:v>40831</c:v>
                </c:pt>
                <c:pt idx="42">
                  <c:v>40838</c:v>
                </c:pt>
                <c:pt idx="43">
                  <c:v>40845</c:v>
                </c:pt>
                <c:pt idx="44">
                  <c:v>40852</c:v>
                </c:pt>
                <c:pt idx="45">
                  <c:v>40859</c:v>
                </c:pt>
              </c:numCache>
            </c:numRef>
          </c:cat>
          <c:val>
            <c:numRef>
              <c:f>'atka mackerel data'!$I$53:$I$98</c:f>
              <c:numCache>
                <c:formatCode>General</c:formatCode>
                <c:ptCount val="46"/>
                <c:pt idx="0">
                  <c:v>2.5000000000000005E-2</c:v>
                </c:pt>
                <c:pt idx="1">
                  <c:v>3.6000000000000004E-2</c:v>
                </c:pt>
                <c:pt idx="2">
                  <c:v>6.3000000000000014E-2</c:v>
                </c:pt>
                <c:pt idx="3">
                  <c:v>401.57900000000001</c:v>
                </c:pt>
                <c:pt idx="4">
                  <c:v>479.98399999999987</c:v>
                </c:pt>
                <c:pt idx="5">
                  <c:v>64.819999999999993</c:v>
                </c:pt>
                <c:pt idx="6">
                  <c:v>482.50700000000001</c:v>
                </c:pt>
                <c:pt idx="7">
                  <c:v>847.70899999999995</c:v>
                </c:pt>
                <c:pt idx="8">
                  <c:v>706.97799999999984</c:v>
                </c:pt>
                <c:pt idx="9">
                  <c:v>1170.5550000000001</c:v>
                </c:pt>
                <c:pt idx="10">
                  <c:v>1538.8909999999998</c:v>
                </c:pt>
                <c:pt idx="11">
                  <c:v>352.21699999999987</c:v>
                </c:pt>
                <c:pt idx="12">
                  <c:v>673.4369999999999</c:v>
                </c:pt>
                <c:pt idx="13">
                  <c:v>990.101</c:v>
                </c:pt>
                <c:pt idx="14">
                  <c:v>918.84599999999989</c:v>
                </c:pt>
                <c:pt idx="15">
                  <c:v>3308.721</c:v>
                </c:pt>
                <c:pt idx="16">
                  <c:v>3153.4530000000004</c:v>
                </c:pt>
                <c:pt idx="17">
                  <c:v>1554.49</c:v>
                </c:pt>
                <c:pt idx="18">
                  <c:v>492.07900000000001</c:v>
                </c:pt>
                <c:pt idx="19">
                  <c:v>170.55600000000001</c:v>
                </c:pt>
                <c:pt idx="20">
                  <c:v>108.756</c:v>
                </c:pt>
                <c:pt idx="23">
                  <c:v>5.7320000000000002</c:v>
                </c:pt>
                <c:pt idx="24">
                  <c:v>133.57</c:v>
                </c:pt>
                <c:pt idx="25">
                  <c:v>915.60599999999999</c:v>
                </c:pt>
                <c:pt idx="26">
                  <c:v>355.43899999999996</c:v>
                </c:pt>
                <c:pt idx="27">
                  <c:v>99.964000000000013</c:v>
                </c:pt>
                <c:pt idx="28">
                  <c:v>379.16399999999999</c:v>
                </c:pt>
                <c:pt idx="29">
                  <c:v>9.625</c:v>
                </c:pt>
                <c:pt idx="30">
                  <c:v>189.863</c:v>
                </c:pt>
                <c:pt idx="31">
                  <c:v>988.82299999999987</c:v>
                </c:pt>
                <c:pt idx="32">
                  <c:v>482.03199999999987</c:v>
                </c:pt>
                <c:pt idx="33">
                  <c:v>10.755000000000003</c:v>
                </c:pt>
                <c:pt idx="34">
                  <c:v>413.42200000000003</c:v>
                </c:pt>
                <c:pt idx="35">
                  <c:v>2140.3710000000005</c:v>
                </c:pt>
                <c:pt idx="36">
                  <c:v>2158.9780000000001</c:v>
                </c:pt>
                <c:pt idx="37">
                  <c:v>1036.567</c:v>
                </c:pt>
                <c:pt idx="38">
                  <c:v>1207.087</c:v>
                </c:pt>
                <c:pt idx="39">
                  <c:v>3570.0070000000001</c:v>
                </c:pt>
                <c:pt idx="40">
                  <c:v>2502.2350000000001</c:v>
                </c:pt>
                <c:pt idx="41">
                  <c:v>1075.0709999999999</c:v>
                </c:pt>
                <c:pt idx="42">
                  <c:v>1012.8009999999999</c:v>
                </c:pt>
                <c:pt idx="43">
                  <c:v>516.96199999999988</c:v>
                </c:pt>
                <c:pt idx="44">
                  <c:v>0.14800000000000002</c:v>
                </c:pt>
                <c:pt idx="45">
                  <c:v>13.648999999999999</c:v>
                </c:pt>
              </c:numCache>
            </c:numRef>
          </c:val>
        </c:ser>
        <c:dLbls/>
        <c:gapWidth val="80"/>
        <c:gapDepth val="250"/>
        <c:shape val="box"/>
        <c:axId val="71181824"/>
        <c:axId val="71183360"/>
        <c:axId val="0"/>
      </c:bar3DChart>
      <c:catAx>
        <c:axId val="71181824"/>
        <c:scaling>
          <c:orientation val="minMax"/>
        </c:scaling>
        <c:axPos val="b"/>
        <c:numFmt formatCode="[$-409]mmm\-yy;@" sourceLinked="0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25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71183360"/>
        <c:crosses val="autoZero"/>
        <c:lblAlgn val="ctr"/>
        <c:lblOffset val="100"/>
        <c:tickLblSkip val="4"/>
        <c:tickMarkSkip val="1"/>
      </c:catAx>
      <c:valAx>
        <c:axId val="71183360"/>
        <c:scaling>
          <c:orientation val="minMax"/>
        </c:scaling>
        <c:axPos val="l"/>
        <c:numFmt formatCode="#,##0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25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71181824"/>
        <c:crosses val="autoZero"/>
        <c:crossBetween val="between"/>
      </c:valAx>
      <c:spPr>
        <a:solidFill>
          <a:srgbClr val="FFFFFF">
            <a:lumMod val="95000"/>
          </a:srgbClr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19548243517449129"/>
          <c:y val="2.3521749007893353E-3"/>
          <c:w val="0.75997757769182261"/>
          <c:h val="0.12106279072390354"/>
        </c:manualLayout>
      </c:layout>
      <c:spPr>
        <a:noFill/>
        <a:ln w="25400">
          <a:noFill/>
        </a:ln>
      </c:spPr>
      <c:txPr>
        <a:bodyPr/>
        <a:lstStyle/>
        <a:p>
          <a:pPr>
            <a:defRPr sz="1655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view3D>
      <c:rotX val="5"/>
      <c:rotY val="15"/>
      <c:rAngAx val="1"/>
    </c:view3D>
    <c:plotArea>
      <c:layout>
        <c:manualLayout>
          <c:layoutTarget val="inner"/>
          <c:xMode val="edge"/>
          <c:yMode val="edge"/>
          <c:x val="9.079224630389765E-2"/>
          <c:y val="0.42611513560804892"/>
          <c:w val="0.8579034567940671"/>
          <c:h val="0.5161703587051617"/>
        </c:manualLayout>
      </c:layout>
      <c:bar3DChart>
        <c:barDir val="col"/>
        <c:grouping val="standard"/>
        <c:ser>
          <c:idx val="2"/>
          <c:order val="0"/>
          <c:tx>
            <c:strRef>
              <c:f>Sheet1!$D$19</c:f>
              <c:strCache>
                <c:ptCount val="1"/>
                <c:pt idx="0">
                  <c:v>Catch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5.6888888888888892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5.3333333333333351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5.8666666666666679E-2"/>
                </c:manualLayout>
              </c:layout>
              <c:showVal val="1"/>
            </c:dLbl>
            <c:dLbl>
              <c:idx val="3"/>
              <c:layout>
                <c:manualLayout>
                  <c:x val="1.4874915483434751E-2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2.2988505747126436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70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Val val="1"/>
          </c:dLbls>
          <c:cat>
            <c:numRef>
              <c:f>Sheet1!$A$20:$A$24</c:f>
              <c:numCache>
                <c:formatCode>General</c:formatCod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numCache>
            </c:numRef>
          </c:cat>
          <c:val>
            <c:numRef>
              <c:f>Sheet1!$D$20:$D$24</c:f>
              <c:numCache>
                <c:formatCode>_(* #,##0_);_(* \(#,##0\);_(* "-"??_);_(@_)</c:formatCode>
                <c:ptCount val="5"/>
                <c:pt idx="0">
                  <c:v>16643</c:v>
                </c:pt>
                <c:pt idx="1">
                  <c:v>16319</c:v>
                </c:pt>
                <c:pt idx="2">
                  <c:v>18650</c:v>
                </c:pt>
                <c:pt idx="3">
                  <c:v>206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Sheet1!$C$19</c:f>
              <c:strCache>
                <c:ptCount val="1"/>
                <c:pt idx="0">
                  <c:v>TAC</c:v>
                </c:pt>
              </c:strCache>
            </c:strRef>
          </c:tx>
          <c:dLbls>
            <c:dLbl>
              <c:idx val="0"/>
              <c:layout>
                <c:manualLayout>
                  <c:x val="8.1135902636916852E-3"/>
                  <c:y val="1.7777777777777781E-2"/>
                </c:manualLayout>
              </c:layout>
              <c:showVal val="1"/>
            </c:dLbl>
            <c:dLbl>
              <c:idx val="1"/>
              <c:layout>
                <c:manualLayout>
                  <c:x val="4.0567951318458426E-3"/>
                  <c:y val="2.8444444444444446E-2"/>
                </c:manualLayout>
              </c:layout>
              <c:showVal val="1"/>
            </c:dLbl>
            <c:dLbl>
              <c:idx val="2"/>
              <c:layout>
                <c:manualLayout>
                  <c:x val="1.3522650439486143E-3"/>
                  <c:y val="3.7333333333333343E-2"/>
                </c:manualLayout>
              </c:layout>
              <c:showVal val="1"/>
            </c:dLbl>
            <c:dLbl>
              <c:idx val="3"/>
              <c:layout>
                <c:manualLayout>
                  <c:x val="1.4874915483434751E-2"/>
                  <c:y val="-3.5555555555555566E-3"/>
                </c:manualLayout>
              </c:layout>
              <c:showVal val="1"/>
            </c:dLbl>
            <c:dLbl>
              <c:idx val="4"/>
              <c:layout>
                <c:manualLayout>
                  <c:x val="9.4658553076403026E-3"/>
                  <c:y val="-3.5555555555555566E-3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Val val="1"/>
          </c:dLbls>
          <c:cat>
            <c:numRef>
              <c:f>Sheet1!$A$20:$A$24</c:f>
              <c:numCache>
                <c:formatCode>General</c:formatCod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numCache>
            </c:numRef>
          </c:cat>
          <c:val>
            <c:numRef>
              <c:f>Sheet1!$C$20:$C$24</c:f>
              <c:numCache>
                <c:formatCode>_(* #,##0_);_(* \(#,##0\);_(* "-"??_);_(@_)</c:formatCode>
                <c:ptCount val="5"/>
                <c:pt idx="0">
                  <c:v>16900</c:v>
                </c:pt>
                <c:pt idx="1">
                  <c:v>16900</c:v>
                </c:pt>
                <c:pt idx="2">
                  <c:v>20600</c:v>
                </c:pt>
                <c:pt idx="3">
                  <c:v>1500</c:v>
                </c:pt>
                <c:pt idx="4">
                  <c:v>1500</c:v>
                </c:pt>
              </c:numCache>
            </c:numRef>
          </c:val>
        </c:ser>
        <c:ser>
          <c:idx val="0"/>
          <c:order val="2"/>
          <c:tx>
            <c:strRef>
              <c:f>Sheet1!$B$19</c:f>
              <c:strCache>
                <c:ptCount val="1"/>
                <c:pt idx="0">
                  <c:v>ABC</c:v>
                </c:pt>
              </c:strCache>
            </c:strRef>
          </c:tx>
          <c:dLbls>
            <c:dLbl>
              <c:idx val="0"/>
              <c:layout>
                <c:manualLayout>
                  <c:x val="1.0818120351588913E-2"/>
                  <c:y val="-3.5555555555555566E-3"/>
                </c:manualLayout>
              </c:layout>
              <c:showVal val="1"/>
            </c:dLbl>
            <c:dLbl>
              <c:idx val="1"/>
              <c:layout>
                <c:manualLayout>
                  <c:x val="6.7613252197430713E-3"/>
                  <c:y val="-3.5555555555555566E-3"/>
                </c:manualLayout>
              </c:layout>
              <c:showVal val="1"/>
            </c:dLbl>
            <c:dLbl>
              <c:idx val="2"/>
              <c:layout>
                <c:manualLayout>
                  <c:x val="6.7613252197430713E-3"/>
                  <c:y val="-1.7777777777777783E-3"/>
                </c:manualLayout>
              </c:layout>
              <c:showVal val="1"/>
            </c:dLbl>
            <c:dLbl>
              <c:idx val="3"/>
              <c:layout>
                <c:manualLayout>
                  <c:x val="1.3522650439486143E-2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1.2170385395537527E-2"/>
                  <c:y val="-5.3333333333333028E-3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Val val="1"/>
          </c:dLbls>
          <c:cat>
            <c:numRef>
              <c:f>Sheet1!$A$20:$A$24</c:f>
              <c:numCache>
                <c:formatCode>General</c:formatCod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numCache>
            </c:numRef>
          </c:cat>
          <c:val>
            <c:numRef>
              <c:f>Sheet1!$B$20:$B$24</c:f>
              <c:numCache>
                <c:formatCode>_(* #,##0_);_(* \(#,##0\);_(* "-"??_);_(@_)</c:formatCode>
                <c:ptCount val="5"/>
                <c:pt idx="0">
                  <c:v>16900</c:v>
                </c:pt>
                <c:pt idx="1">
                  <c:v>23300</c:v>
                </c:pt>
                <c:pt idx="2">
                  <c:v>20600</c:v>
                </c:pt>
                <c:pt idx="3">
                  <c:v>21000</c:v>
                </c:pt>
                <c:pt idx="4">
                  <c:v>20000</c:v>
                </c:pt>
              </c:numCache>
            </c:numRef>
          </c:val>
        </c:ser>
        <c:dLbls/>
        <c:shape val="box"/>
        <c:axId val="80630528"/>
        <c:axId val="80632064"/>
        <c:axId val="41789632"/>
      </c:bar3DChart>
      <c:catAx>
        <c:axId val="806305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 i="0" baseline="0"/>
            </a:pPr>
            <a:endParaRPr lang="en-US"/>
          </a:p>
        </c:txPr>
        <c:crossAx val="80632064"/>
        <c:crosses val="autoZero"/>
        <c:auto val="1"/>
        <c:lblAlgn val="ctr"/>
        <c:lblOffset val="100"/>
      </c:catAx>
      <c:valAx>
        <c:axId val="80632064"/>
        <c:scaling>
          <c:orientation val="minMax"/>
        </c:scaling>
        <c:axPos val="l"/>
        <c:majorGridlines/>
        <c:numFmt formatCode="_(* #,##0_);_(* \(#,##0\);_(* &quot;-&quot;??_);_(@_)" sourceLinked="1"/>
        <c:tickLblPos val="nextTo"/>
        <c:txPr>
          <a:bodyPr/>
          <a:lstStyle/>
          <a:p>
            <a:pPr>
              <a:defRPr sz="1200" b="1" i="0" baseline="0"/>
            </a:pPr>
            <a:endParaRPr lang="en-US"/>
          </a:p>
        </c:txPr>
        <c:crossAx val="80630528"/>
        <c:crosses val="autoZero"/>
        <c:crossBetween val="between"/>
      </c:valAx>
      <c:serAx>
        <c:axId val="41789632"/>
        <c:scaling>
          <c:orientation val="minMax"/>
        </c:scaling>
        <c:axPos val="b"/>
        <c:tickLblPos val="nextTo"/>
        <c:crossAx val="80632064"/>
        <c:crosses val="autoZero"/>
      </c:serAx>
      <c:spPr>
        <a:solidFill>
          <a:srgbClr val="FFFFFF">
            <a:lumMod val="95000"/>
          </a:srgbClr>
        </a:solidFill>
      </c:spPr>
    </c:plotArea>
    <c:legend>
      <c:legendPos val="r"/>
      <c:layout>
        <c:manualLayout>
          <c:xMode val="edge"/>
          <c:yMode val="edge"/>
          <c:x val="0.6065726469789654"/>
          <c:y val="0.46777882764654416"/>
          <c:w val="0.33933675126309021"/>
          <c:h val="5.3775538057742787E-2"/>
        </c:manualLayout>
      </c:layout>
      <c:spPr>
        <a:solidFill>
          <a:srgbClr val="FFFFFF">
            <a:lumMod val="95000"/>
          </a:srgbClr>
        </a:solidFill>
      </c:spPr>
      <c:txPr>
        <a:bodyPr/>
        <a:lstStyle/>
        <a:p>
          <a:pPr>
            <a:defRPr sz="1400" b="1" i="0" baseline="0"/>
          </a:pPr>
          <a:endParaRPr lang="en-US"/>
        </a:p>
      </c:txPr>
    </c:legend>
    <c:plotVisOnly val="1"/>
    <c:dispBlanksAs val="gap"/>
  </c:chart>
  <c:externalData r:id="rId2"/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view3D>
      <c:rotX val="5"/>
      <c:rotY val="15"/>
      <c:rAngAx val="1"/>
    </c:view3D>
    <c:plotArea>
      <c:layout>
        <c:manualLayout>
          <c:layoutTarget val="inner"/>
          <c:xMode val="edge"/>
          <c:yMode val="edge"/>
          <c:x val="0.28725273670059531"/>
          <c:y val="0.59276084441057775"/>
          <c:w val="0.3754911123914389"/>
          <c:h val="0.19314523184601926"/>
        </c:manualLayout>
      </c:layout>
      <c:bar3DChart>
        <c:barDir val="col"/>
        <c:grouping val="standard"/>
        <c:dLbls/>
        <c:shape val="box"/>
        <c:axId val="42100992"/>
        <c:axId val="80659200"/>
        <c:axId val="80637952"/>
      </c:bar3DChart>
      <c:catAx>
        <c:axId val="421009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80659200"/>
        <c:crosses val="autoZero"/>
        <c:auto val="1"/>
        <c:lblAlgn val="ctr"/>
        <c:lblOffset val="100"/>
      </c:catAx>
      <c:valAx>
        <c:axId val="80659200"/>
        <c:scaling>
          <c:orientation val="minMax"/>
          <c:max val="35000"/>
          <c:min val="0"/>
        </c:scaling>
        <c:axPos val="l"/>
        <c:majorGridlines/>
        <c:numFmt formatCode="_(* #,##0_);_(* \(#,##0\);_(* &quot;-&quot;??_);_(@_)" sourceLinked="1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2100992"/>
        <c:crosses val="autoZero"/>
        <c:crossBetween val="between"/>
        <c:majorUnit val="5000"/>
      </c:valAx>
      <c:serAx>
        <c:axId val="80637952"/>
        <c:scaling>
          <c:orientation val="minMax"/>
        </c:scaling>
        <c:axPos val="b"/>
        <c:tickLblPos val="nextTo"/>
        <c:crossAx val="80659200"/>
        <c:crosses val="autoZero"/>
      </c:ser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870738108955895"/>
          <c:y val="0.41913188270820984"/>
          <c:w val="0.24382049804750022"/>
          <c:h val="7.392247340050237E-2"/>
        </c:manualLayout>
      </c:layout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</c:chart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view3D>
      <c:rotX val="5"/>
      <c:rotY val="15"/>
      <c:rAngAx val="1"/>
    </c:view3D>
    <c:plotArea>
      <c:layout>
        <c:manualLayout>
          <c:layoutTarget val="inner"/>
          <c:xMode val="edge"/>
          <c:yMode val="edge"/>
          <c:x val="5.8337885249130854E-2"/>
          <c:y val="0.95767069116360481"/>
          <c:w val="0.8722110598244186"/>
          <c:h val="7.7270341207349102E-5"/>
        </c:manualLayout>
      </c:layout>
      <c:bar3DChart>
        <c:barDir val="col"/>
        <c:grouping val="standard"/>
        <c:ser>
          <c:idx val="2"/>
          <c:order val="0"/>
          <c:tx>
            <c:strRef>
              <c:f>Sheet1!$D$19</c:f>
              <c:strCache>
                <c:ptCount val="1"/>
                <c:pt idx="0">
                  <c:v>Catch</c:v>
                </c:pt>
              </c:strCache>
            </c:strRef>
          </c:tx>
          <c:cat>
            <c:numRef>
              <c:f>Sheet1!$A$20:$A$24</c:f>
              <c:numCache>
                <c:formatCode>General</c:formatCod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numCache>
            </c:numRef>
          </c:cat>
          <c:val>
            <c:numRef>
              <c:f>Sheet1!$D$20:$D$24</c:f>
              <c:numCache>
                <c:formatCode>_(* #,##0_);_(* \(#,##0\);_(* "-"??_);_(@_)</c:formatCode>
                <c:ptCount val="5"/>
                <c:pt idx="0">
                  <c:v>16643</c:v>
                </c:pt>
                <c:pt idx="1">
                  <c:v>16319</c:v>
                </c:pt>
                <c:pt idx="2">
                  <c:v>18650</c:v>
                </c:pt>
                <c:pt idx="3">
                  <c:v>206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Sheet1!$C$19</c:f>
              <c:strCache>
                <c:ptCount val="1"/>
                <c:pt idx="0">
                  <c:v>TAC</c:v>
                </c:pt>
              </c:strCache>
            </c:strRef>
          </c:tx>
          <c:cat>
            <c:numRef>
              <c:f>Sheet1!$A$20:$A$24</c:f>
              <c:numCache>
                <c:formatCode>General</c:formatCod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numCache>
            </c:numRef>
          </c:cat>
          <c:val>
            <c:numRef>
              <c:f>Sheet1!$C$20:$C$24</c:f>
              <c:numCache>
                <c:formatCode>_(* #,##0_);_(* \(#,##0\);_(* "-"??_);_(@_)</c:formatCode>
                <c:ptCount val="5"/>
                <c:pt idx="0">
                  <c:v>16900</c:v>
                </c:pt>
                <c:pt idx="1">
                  <c:v>16900</c:v>
                </c:pt>
                <c:pt idx="2">
                  <c:v>20600</c:v>
                </c:pt>
                <c:pt idx="3">
                  <c:v>1500</c:v>
                </c:pt>
                <c:pt idx="4">
                  <c:v>1500</c:v>
                </c:pt>
              </c:numCache>
            </c:numRef>
          </c:val>
        </c:ser>
        <c:ser>
          <c:idx val="0"/>
          <c:order val="2"/>
          <c:tx>
            <c:strRef>
              <c:f>Sheet1!$B$19</c:f>
              <c:strCache>
                <c:ptCount val="1"/>
                <c:pt idx="0">
                  <c:v>ABC</c:v>
                </c:pt>
              </c:strCache>
            </c:strRef>
          </c:tx>
          <c:cat>
            <c:numRef>
              <c:f>Sheet1!$A$20:$A$24</c:f>
              <c:numCache>
                <c:formatCode>General</c:formatCod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numCache>
            </c:numRef>
          </c:cat>
          <c:val>
            <c:numRef>
              <c:f>Sheet1!$B$20:$B$24</c:f>
              <c:numCache>
                <c:formatCode>_(* #,##0_);_(* \(#,##0\);_(* "-"??_);_(@_)</c:formatCode>
                <c:ptCount val="5"/>
                <c:pt idx="0">
                  <c:v>16900</c:v>
                </c:pt>
                <c:pt idx="1">
                  <c:v>23300</c:v>
                </c:pt>
                <c:pt idx="2">
                  <c:v>20600</c:v>
                </c:pt>
                <c:pt idx="3">
                  <c:v>21000</c:v>
                </c:pt>
                <c:pt idx="4">
                  <c:v>20000</c:v>
                </c:pt>
              </c:numCache>
            </c:numRef>
          </c:val>
        </c:ser>
        <c:dLbls/>
        <c:shape val="box"/>
        <c:axId val="105344384"/>
        <c:axId val="105350272"/>
        <c:axId val="42075456"/>
      </c:bar3DChart>
      <c:catAx>
        <c:axId val="105344384"/>
        <c:scaling>
          <c:orientation val="minMax"/>
        </c:scaling>
        <c:delete val="1"/>
        <c:axPos val="b"/>
        <c:numFmt formatCode="General" sourceLinked="1"/>
        <c:tickLblPos val="none"/>
        <c:crossAx val="105350272"/>
        <c:crosses val="autoZero"/>
        <c:auto val="1"/>
        <c:lblAlgn val="ctr"/>
        <c:lblOffset val="100"/>
      </c:catAx>
      <c:valAx>
        <c:axId val="105350272"/>
        <c:scaling>
          <c:orientation val="minMax"/>
        </c:scaling>
        <c:delete val="1"/>
        <c:axPos val="l"/>
        <c:majorGridlines/>
        <c:numFmt formatCode="_(* #,##0_);_(* \(#,##0\);_(* &quot;-&quot;??_);_(@_)" sourceLinked="1"/>
        <c:tickLblPos val="none"/>
        <c:crossAx val="105344384"/>
        <c:crosses val="autoZero"/>
        <c:crossBetween val="between"/>
      </c:valAx>
      <c:serAx>
        <c:axId val="42075456"/>
        <c:scaling>
          <c:orientation val="minMax"/>
        </c:scaling>
        <c:delete val="1"/>
        <c:axPos val="b"/>
        <c:tickLblPos val="none"/>
        <c:crossAx val="105350272"/>
        <c:crosses val="autoZero"/>
      </c:serAx>
      <c:spPr>
        <a:noFill/>
        <a:ln w="25400">
          <a:noFill/>
        </a:ln>
      </c:spPr>
    </c:plotArea>
    <c:plotVisOnly val="1"/>
    <c:dispBlanksAs val="gap"/>
  </c:chart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view3D>
      <c:rotX val="5"/>
      <c:rotY val="15"/>
      <c:rAngAx val="1"/>
    </c:view3D>
    <c:plotArea>
      <c:layout>
        <c:manualLayout>
          <c:layoutTarget val="inner"/>
          <c:xMode val="edge"/>
          <c:yMode val="edge"/>
          <c:x val="5.8337885249130854E-2"/>
          <c:y val="0.95767069116360481"/>
          <c:w val="0.8722110598244186"/>
          <c:h val="7.7270341207349102E-5"/>
        </c:manualLayout>
      </c:layout>
      <c:bar3DChart>
        <c:barDir val="col"/>
        <c:grouping val="standard"/>
        <c:ser>
          <c:idx val="2"/>
          <c:order val="0"/>
          <c:tx>
            <c:strRef>
              <c:f>Sheet1!$D$19</c:f>
              <c:strCache>
                <c:ptCount val="1"/>
                <c:pt idx="0">
                  <c:v>Catch</c:v>
                </c:pt>
              </c:strCache>
            </c:strRef>
          </c:tx>
          <c:cat>
            <c:numRef>
              <c:f>Sheet1!$A$20:$A$24</c:f>
              <c:numCache>
                <c:formatCode>General</c:formatCod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numCache>
            </c:numRef>
          </c:cat>
          <c:val>
            <c:numRef>
              <c:f>Sheet1!$D$20:$D$24</c:f>
              <c:numCache>
                <c:formatCode>_(* #,##0_);_(* \(#,##0\);_(* "-"??_);_(@_)</c:formatCode>
                <c:ptCount val="5"/>
                <c:pt idx="0">
                  <c:v>16643</c:v>
                </c:pt>
                <c:pt idx="1">
                  <c:v>16319</c:v>
                </c:pt>
                <c:pt idx="2">
                  <c:v>18650</c:v>
                </c:pt>
                <c:pt idx="3">
                  <c:v>206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Sheet1!$C$19</c:f>
              <c:strCache>
                <c:ptCount val="1"/>
                <c:pt idx="0">
                  <c:v>TAC</c:v>
                </c:pt>
              </c:strCache>
            </c:strRef>
          </c:tx>
          <c:cat>
            <c:numRef>
              <c:f>Sheet1!$A$20:$A$24</c:f>
              <c:numCache>
                <c:formatCode>General</c:formatCod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numCache>
            </c:numRef>
          </c:cat>
          <c:val>
            <c:numRef>
              <c:f>Sheet1!$C$20:$C$24</c:f>
              <c:numCache>
                <c:formatCode>_(* #,##0_);_(* \(#,##0\);_(* "-"??_);_(@_)</c:formatCode>
                <c:ptCount val="5"/>
                <c:pt idx="0">
                  <c:v>16900</c:v>
                </c:pt>
                <c:pt idx="1">
                  <c:v>16900</c:v>
                </c:pt>
                <c:pt idx="2">
                  <c:v>20600</c:v>
                </c:pt>
                <c:pt idx="3">
                  <c:v>1500</c:v>
                </c:pt>
                <c:pt idx="4">
                  <c:v>1500</c:v>
                </c:pt>
              </c:numCache>
            </c:numRef>
          </c:val>
        </c:ser>
        <c:ser>
          <c:idx val="0"/>
          <c:order val="2"/>
          <c:tx>
            <c:strRef>
              <c:f>Sheet1!$B$19</c:f>
              <c:strCache>
                <c:ptCount val="1"/>
                <c:pt idx="0">
                  <c:v>ABC</c:v>
                </c:pt>
              </c:strCache>
            </c:strRef>
          </c:tx>
          <c:cat>
            <c:numRef>
              <c:f>Sheet1!$A$20:$A$24</c:f>
              <c:numCache>
                <c:formatCode>General</c:formatCod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numCache>
            </c:numRef>
          </c:cat>
          <c:val>
            <c:numRef>
              <c:f>Sheet1!$B$20:$B$24</c:f>
              <c:numCache>
                <c:formatCode>_(* #,##0_);_(* \(#,##0\);_(* "-"??_);_(@_)</c:formatCode>
                <c:ptCount val="5"/>
                <c:pt idx="0">
                  <c:v>16900</c:v>
                </c:pt>
                <c:pt idx="1">
                  <c:v>23300</c:v>
                </c:pt>
                <c:pt idx="2">
                  <c:v>20600</c:v>
                </c:pt>
                <c:pt idx="3">
                  <c:v>21000</c:v>
                </c:pt>
                <c:pt idx="4">
                  <c:v>20000</c:v>
                </c:pt>
              </c:numCache>
            </c:numRef>
          </c:val>
        </c:ser>
        <c:dLbls/>
        <c:shape val="box"/>
        <c:axId val="117179520"/>
        <c:axId val="117181056"/>
        <c:axId val="116948992"/>
      </c:bar3DChart>
      <c:catAx>
        <c:axId val="117179520"/>
        <c:scaling>
          <c:orientation val="minMax"/>
        </c:scaling>
        <c:delete val="1"/>
        <c:axPos val="b"/>
        <c:numFmt formatCode="General" sourceLinked="1"/>
        <c:tickLblPos val="none"/>
        <c:crossAx val="117181056"/>
        <c:crosses val="autoZero"/>
        <c:auto val="1"/>
        <c:lblAlgn val="ctr"/>
        <c:lblOffset val="100"/>
      </c:catAx>
      <c:valAx>
        <c:axId val="117181056"/>
        <c:scaling>
          <c:orientation val="minMax"/>
        </c:scaling>
        <c:delete val="1"/>
        <c:axPos val="l"/>
        <c:majorGridlines/>
        <c:numFmt formatCode="_(* #,##0_);_(* \(#,##0\);_(* &quot;-&quot;??_);_(@_)" sourceLinked="1"/>
        <c:tickLblPos val="none"/>
        <c:crossAx val="117179520"/>
        <c:crosses val="autoZero"/>
        <c:crossBetween val="between"/>
      </c:valAx>
      <c:serAx>
        <c:axId val="116948992"/>
        <c:scaling>
          <c:orientation val="minMax"/>
        </c:scaling>
        <c:delete val="1"/>
        <c:axPos val="b"/>
        <c:tickLblPos val="none"/>
        <c:crossAx val="117181056"/>
        <c:crosses val="autoZero"/>
      </c:serAx>
      <c:spPr>
        <a:noFill/>
        <a:ln w="25400">
          <a:noFill/>
        </a:ln>
      </c:spPr>
    </c:plotArea>
    <c:plotVisOnly val="1"/>
    <c:dispBlanksAs val="gap"/>
  </c:chart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>
        <c:manualLayout>
          <c:layoutTarget val="inner"/>
          <c:xMode val="edge"/>
          <c:yMode val="edge"/>
          <c:x val="7.2103913147220242E-2"/>
          <c:y val="4.175842530915605E-2"/>
          <c:w val="0.9278960868527798"/>
          <c:h val="0.88282396386498196"/>
        </c:manualLayout>
      </c:layout>
      <c:bar3DChart>
        <c:barDir val="col"/>
        <c:grouping val="stacked"/>
        <c:ser>
          <c:idx val="0"/>
          <c:order val="0"/>
          <c:tx>
            <c:strRef>
              <c:f>Sheet1!$T$2</c:f>
              <c:strCache>
                <c:ptCount val="1"/>
                <c:pt idx="0">
                  <c:v>543</c:v>
                </c:pt>
              </c:strCache>
            </c:strRef>
          </c:tx>
          <c:cat>
            <c:numRef>
              <c:f>Sheet1!$O$3:$O$11</c:f>
              <c:numCache>
                <c:formatCode>General</c:formatCode>
                <c:ptCount val="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</c:numCache>
            </c:numRef>
          </c:cat>
          <c:val>
            <c:numRef>
              <c:f>Sheet1!$T$3:$T$11</c:f>
              <c:numCache>
                <c:formatCode>_(* #,##0_);_(* \(#,##0\);_(* "-"??_);_(@_)</c:formatCode>
                <c:ptCount val="9"/>
                <c:pt idx="0">
                  <c:v>394.72199999999987</c:v>
                </c:pt>
                <c:pt idx="1">
                  <c:v>0</c:v>
                </c:pt>
                <c:pt idx="2">
                  <c:v>0</c:v>
                </c:pt>
                <c:pt idx="3">
                  <c:v>1510.222</c:v>
                </c:pt>
                <c:pt idx="4">
                  <c:v>2318.623</c:v>
                </c:pt>
                <c:pt idx="5">
                  <c:v>2775.4659999999999</c:v>
                </c:pt>
                <c:pt idx="6">
                  <c:v>2817.328</c:v>
                </c:pt>
                <c:pt idx="7">
                  <c:v>0</c:v>
                </c:pt>
                <c:pt idx="8" formatCode="General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Sheet1!$S$2</c:f>
              <c:strCache>
                <c:ptCount val="1"/>
                <c:pt idx="0">
                  <c:v>542</c:v>
                </c:pt>
              </c:strCache>
            </c:strRef>
          </c:tx>
          <c:cat>
            <c:numRef>
              <c:f>Sheet1!$O$3:$O$11</c:f>
              <c:numCache>
                <c:formatCode>General</c:formatCode>
                <c:ptCount val="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</c:numCache>
            </c:numRef>
          </c:cat>
          <c:val>
            <c:numRef>
              <c:f>Sheet1!$S$3:$S$11</c:f>
              <c:numCache>
                <c:formatCode>_(* #,##0_);_(* \(#,##0\);_(* "-"??_);_(@_)</c:formatCode>
                <c:ptCount val="9"/>
                <c:pt idx="0">
                  <c:v>993.96499999999992</c:v>
                </c:pt>
                <c:pt idx="1">
                  <c:v>0</c:v>
                </c:pt>
                <c:pt idx="2">
                  <c:v>0</c:v>
                </c:pt>
                <c:pt idx="3">
                  <c:v>751.44099999999992</c:v>
                </c:pt>
                <c:pt idx="4">
                  <c:v>2529.3009999999999</c:v>
                </c:pt>
                <c:pt idx="5">
                  <c:v>1957.2360000000001</c:v>
                </c:pt>
                <c:pt idx="6">
                  <c:v>1414.3889999999999</c:v>
                </c:pt>
                <c:pt idx="7">
                  <c:v>479.98599999999993</c:v>
                </c:pt>
                <c:pt idx="8" formatCode="General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Sheet1!$R$2</c:f>
              <c:strCache>
                <c:ptCount val="1"/>
                <c:pt idx="0">
                  <c:v>541</c:v>
                </c:pt>
              </c:strCache>
            </c:strRef>
          </c:tx>
          <c:cat>
            <c:numRef>
              <c:f>Sheet1!$O$3:$O$11</c:f>
              <c:numCache>
                <c:formatCode>General</c:formatCode>
                <c:ptCount val="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</c:numCache>
            </c:numRef>
          </c:cat>
          <c:val>
            <c:numRef>
              <c:f>Sheet1!$R$3:$R$11</c:f>
              <c:numCache>
                <c:formatCode>_(* #,##0_);_(* \(#,##0\);_(* "-"??_);_(@_)</c:formatCode>
                <c:ptCount val="9"/>
                <c:pt idx="0">
                  <c:v>1614.5889999999999</c:v>
                </c:pt>
                <c:pt idx="1">
                  <c:v>2170.7649999999994</c:v>
                </c:pt>
                <c:pt idx="2">
                  <c:v>1874.9170000000001</c:v>
                </c:pt>
                <c:pt idx="3">
                  <c:v>205.06900000000002</c:v>
                </c:pt>
                <c:pt idx="4">
                  <c:v>867.96400000000006</c:v>
                </c:pt>
                <c:pt idx="5">
                  <c:v>860.42599999999993</c:v>
                </c:pt>
                <c:pt idx="6">
                  <c:v>1165.7739999999999</c:v>
                </c:pt>
                <c:pt idx="7">
                  <c:v>708.45499999999993</c:v>
                </c:pt>
                <c:pt idx="8">
                  <c:v>2116.723</c:v>
                </c:pt>
              </c:numCache>
            </c:numRef>
          </c:val>
        </c:ser>
        <c:ser>
          <c:idx val="3"/>
          <c:order val="3"/>
          <c:tx>
            <c:v>542/543 combined</c:v>
          </c:tx>
          <c:val>
            <c:numRef>
              <c:f>Sheet1!$U$3:$U$11</c:f>
              <c:numCache>
                <c:formatCode>_(* #,##0_);_(* \(#,##0\);_(* "-"??_);_(@_)</c:formatCode>
                <c:ptCount val="9"/>
                <c:pt idx="1">
                  <c:v>4.2170000000000973</c:v>
                </c:pt>
                <c:pt idx="2">
                  <c:v>536.98700000000008</c:v>
                </c:pt>
                <c:pt idx="8">
                  <c:v>3.4900000000002365</c:v>
                </c:pt>
              </c:numCache>
            </c:numRef>
          </c:val>
        </c:ser>
        <c:dLbls/>
        <c:shape val="box"/>
        <c:axId val="135791360"/>
        <c:axId val="135792896"/>
        <c:axId val="0"/>
      </c:bar3DChart>
      <c:catAx>
        <c:axId val="135791360"/>
        <c:scaling>
          <c:orientation val="minMax"/>
        </c:scaling>
        <c:axPos val="b"/>
        <c:numFmt formatCode="General" sourceLinked="1"/>
        <c:tickLblPos val="nextTo"/>
        <c:crossAx val="135792896"/>
        <c:crosses val="autoZero"/>
        <c:auto val="1"/>
        <c:lblAlgn val="ctr"/>
        <c:lblOffset val="100"/>
      </c:catAx>
      <c:valAx>
        <c:axId val="135792896"/>
        <c:scaling>
          <c:orientation val="minMax"/>
        </c:scaling>
        <c:axPos val="l"/>
        <c:majorGridlines/>
        <c:numFmt formatCode="_(* #,##0_);_(* \(#,##0\);_(* &quot;-&quot;??_);_(@_)" sourceLinked="1"/>
        <c:tickLblPos val="nextTo"/>
        <c:crossAx val="135791360"/>
        <c:crosses val="autoZero"/>
        <c:crossBetween val="between"/>
      </c:valAx>
      <c:spPr>
        <a:solidFill>
          <a:srgbClr val="FFFFFF">
            <a:lumMod val="95000"/>
          </a:srgbClr>
        </a:solidFill>
      </c:spPr>
    </c:plotArea>
    <c:legend>
      <c:legendPos val="r"/>
      <c:legendEntry>
        <c:idx val="0"/>
        <c:txPr>
          <a:bodyPr/>
          <a:lstStyle/>
          <a:p>
            <a:pPr>
              <a:defRPr sz="900"/>
            </a:pPr>
            <a:endParaRPr lang="en-US"/>
          </a:p>
        </c:txPr>
      </c:legendEntry>
      <c:layout>
        <c:manualLayout>
          <c:xMode val="edge"/>
          <c:yMode val="edge"/>
          <c:x val="0.16114321395309456"/>
          <c:y val="9.3170313912288444E-2"/>
          <c:w val="0.25821162475658271"/>
          <c:h val="0.2720513935270028"/>
        </c:manualLayout>
      </c:layout>
      <c:spPr>
        <a:solidFill>
          <a:srgbClr val="FFFFFF">
            <a:lumMod val="95000"/>
          </a:srgbClr>
        </a:solidFill>
      </c:spPr>
    </c:legend>
    <c:plotVisOnly val="1"/>
    <c:dispBlanksAs val="gap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0.71274</cdr:x>
      <cdr:y>0.92128</cdr:y>
    </cdr:from>
    <cdr:to>
      <cdr:x>0.86721</cdr:x>
      <cdr:y>0.95168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6680200" y="6528713"/>
          <a:ext cx="1447800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 dirty="0" smtClean="0"/>
            <a:t>*2012 current to 7/1/2012</a:t>
          </a:r>
          <a:endParaRPr lang="en-US" sz="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E65F1-ECEA-44F9-89FB-AB63A5076F5E}" type="datetimeFigureOut">
              <a:rPr lang="en-US" smtClean="0"/>
              <a:pPr/>
              <a:t>7/16/2012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847B1-84CF-4A42-BCF0-B51E167660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9372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684E31-FA66-4328-9EB4-57293D0A335E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6AD4F8-413E-4E96-90FD-CF55A6F564CC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712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7769" indent="-279911" defTabSz="90971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9645" indent="-223929" defTabSz="90971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7503" indent="-223929" defTabSz="90971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15362" indent="-223929" defTabSz="90971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63221" indent="-223929" defTabSz="9097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1079" indent="-223929" defTabSz="9097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58937" indent="-223929" defTabSz="9097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06795" indent="-223929" defTabSz="9097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183D913-32A8-40D9-97DF-206F60545AED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0659" name="Rectangle 7"/>
          <p:cNvSpPr txBox="1">
            <a:spLocks noGrp="1" noChangeArrowheads="1"/>
          </p:cNvSpPr>
          <p:nvPr/>
        </p:nvSpPr>
        <p:spPr bwMode="auto">
          <a:xfrm>
            <a:off x="3884753" y="8683994"/>
            <a:ext cx="2971697" cy="45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9" tIns="45677" rIns="91349" bIns="45677" anchor="b"/>
          <a:lstStyle>
            <a:lvl1pPr defTabSz="965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8A0F017-A216-4112-AB2A-31CB85058969}" type="slidenum">
              <a:rPr lang="en-US" sz="1200">
                <a:solidFill>
                  <a:prstClr val="black"/>
                </a:solidFill>
              </a:rPr>
              <a:pPr algn="r" eaLnBrk="1" hangingPunct="1"/>
              <a:t>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607" y="4344336"/>
            <a:ext cx="5028787" cy="41151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712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7769" indent="-279911" defTabSz="90971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9645" indent="-223929" defTabSz="90971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7503" indent="-223929" defTabSz="90971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15362" indent="-223929" defTabSz="90971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63221" indent="-223929" defTabSz="9097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1079" indent="-223929" defTabSz="9097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58937" indent="-223929" defTabSz="9097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06795" indent="-223929" defTabSz="9097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183D913-32A8-40D9-97DF-206F60545AED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0659" name="Rectangle 7"/>
          <p:cNvSpPr txBox="1">
            <a:spLocks noGrp="1" noChangeArrowheads="1"/>
          </p:cNvSpPr>
          <p:nvPr/>
        </p:nvSpPr>
        <p:spPr bwMode="auto">
          <a:xfrm>
            <a:off x="3884753" y="8683994"/>
            <a:ext cx="2971697" cy="45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9" tIns="45677" rIns="91349" bIns="45677" anchor="b"/>
          <a:lstStyle>
            <a:lvl1pPr defTabSz="965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8A0F017-A216-4112-AB2A-31CB85058969}" type="slidenum">
              <a:rPr lang="en-US" sz="1200">
                <a:solidFill>
                  <a:prstClr val="black"/>
                </a:solidFill>
              </a:rPr>
              <a:pPr algn="r" eaLnBrk="1" hangingPunct="1"/>
              <a:t>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607" y="4344336"/>
            <a:ext cx="5028787" cy="41151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EBS 541 Sept 1 allocation taken incidentally throughout the summer.  No directed fishery.  T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712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7769" indent="-279911" defTabSz="90971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9645" indent="-223929" defTabSz="90971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7503" indent="-223929" defTabSz="90971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15362" indent="-223929" defTabSz="90971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63221" indent="-223929" defTabSz="9097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1079" indent="-223929" defTabSz="9097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58937" indent="-223929" defTabSz="9097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06795" indent="-223929" defTabSz="9097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183D913-32A8-40D9-97DF-206F60545AED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0659" name="Rectangle 7"/>
          <p:cNvSpPr txBox="1">
            <a:spLocks noGrp="1" noChangeArrowheads="1"/>
          </p:cNvSpPr>
          <p:nvPr/>
        </p:nvSpPr>
        <p:spPr bwMode="auto">
          <a:xfrm>
            <a:off x="3884753" y="8683994"/>
            <a:ext cx="2971697" cy="45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9" tIns="45677" rIns="91349" bIns="45677" anchor="b"/>
          <a:lstStyle>
            <a:lvl1pPr defTabSz="965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8A0F017-A216-4112-AB2A-31CB85058969}" type="slidenum">
              <a:rPr lang="en-US" sz="1200">
                <a:solidFill>
                  <a:prstClr val="black"/>
                </a:solidFill>
              </a:rPr>
              <a:pPr algn="r" eaLnBrk="1" hangingPunct="1"/>
              <a:t>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607" y="4344336"/>
            <a:ext cx="5028787" cy="41151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EBS 541 Sept 1 allocation taken incidentally throughout the summer.  No directed fishery.  T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6AD4F8-413E-4E96-90FD-CF55A6F564CC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6AD4F8-413E-4E96-90FD-CF55A6F564CC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6AD4F8-413E-4E96-90FD-CF55A6F564CC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6AD4F8-413E-4E96-90FD-CF55A6F564CC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200400"/>
            <a:ext cx="5410200" cy="1143000"/>
          </a:xfrm>
        </p:spPr>
        <p:txBody>
          <a:bodyPr/>
          <a:lstStyle>
            <a:lvl1pPr>
              <a:defRPr>
                <a:solidFill>
                  <a:srgbClr val="FCDA7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495800"/>
            <a:ext cx="4876800" cy="457200"/>
          </a:xfrm>
        </p:spPr>
        <p:txBody>
          <a:bodyPr/>
          <a:lstStyle>
            <a:lvl1pPr marL="0" indent="0">
              <a:defRPr>
                <a:solidFill>
                  <a:srgbClr val="FCDA7F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130" name="Text Box 10"/>
          <p:cNvSpPr txBox="1">
            <a:spLocks noChangeArrowheads="1"/>
          </p:cNvSpPr>
          <p:nvPr userDrawn="1"/>
        </p:nvSpPr>
        <p:spPr bwMode="auto">
          <a:xfrm>
            <a:off x="685800" y="5257800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fld id="{F19F50B4-CDFE-4EE7-8401-01DD07BD41B1}" type="datetime4">
              <a:rPr lang="en-US" sz="1400">
                <a:solidFill>
                  <a:srgbClr val="FFFFFF"/>
                </a:solidFill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t>July 16, 2012</a:t>
            </a:fld>
            <a:endParaRPr lang="en-US" sz="1400">
              <a:solidFill>
                <a:srgbClr val="FFFFFF"/>
              </a:solidFill>
            </a:endParaRPr>
          </a:p>
        </p:txBody>
      </p:sp>
      <p:pic>
        <p:nvPicPr>
          <p:cNvPr id="5134" name="Picture 14" descr="powerpoint_Intr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04673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4629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1143000"/>
            <a:ext cx="19431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143000"/>
            <a:ext cx="56769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2984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4710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113608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62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2362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3869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8927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4395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57586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6177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326573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2362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1143000"/>
            <a:ext cx="6019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8" name="Text Box 14"/>
          <p:cNvSpPr txBox="1">
            <a:spLocks noChangeArrowheads="1"/>
          </p:cNvSpPr>
          <p:nvPr userDrawn="1"/>
        </p:nvSpPr>
        <p:spPr bwMode="auto">
          <a:xfrm>
            <a:off x="8610600" y="6477000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fld id="{EF0879B6-4B1C-4E3E-8815-194523AD1AD7}" type="slidenum">
              <a:rPr lang="en-US" sz="1200">
                <a:solidFill>
                  <a:srgbClr val="002950"/>
                </a:solidFill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200">
              <a:solidFill>
                <a:srgbClr val="002950"/>
              </a:solidFill>
            </a:endParaRPr>
          </a:p>
        </p:txBody>
      </p:sp>
      <p:pic>
        <p:nvPicPr>
          <p:cNvPr id="1044" name="Picture 20" descr="powerpoint_intro_white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9529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80" charset="0"/>
          <a:ea typeface="ヒラギノ角ゴ Pro W3" pitchFamily="80" charset="-128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80" charset="0"/>
          <a:ea typeface="ヒラギノ角ゴ Pro W3" pitchFamily="80" charset="-128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80" charset="0"/>
          <a:ea typeface="ヒラギノ角ゴ Pro W3" pitchFamily="80" charset="-128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80" charset="0"/>
          <a:ea typeface="ヒラギノ角ゴ Pro W3" pitchFamily="8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80" charset="0"/>
          <a:ea typeface="ヒラギノ角ゴ Pro W3" pitchFamily="8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80" charset="0"/>
          <a:ea typeface="ヒラギノ角ゴ Pro W3" pitchFamily="8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80" charset="0"/>
          <a:ea typeface="ヒラギノ角ゴ Pro W3" pitchFamily="8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80" charset="0"/>
          <a:ea typeface="ヒラギノ角ゴ Pro W3" pitchFamily="8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—"/>
        <a:defRPr sz="2200">
          <a:solidFill>
            <a:schemeClr val="bg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Worksheet1.xls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5556" y="2971800"/>
            <a:ext cx="5542844" cy="838200"/>
          </a:xfrm>
        </p:spPr>
        <p:txBody>
          <a:bodyPr/>
          <a:lstStyle/>
          <a:p>
            <a:pPr algn="ctr"/>
            <a:r>
              <a:rPr lang="en-US" sz="2800" dirty="0" smtClean="0"/>
              <a:t>2011 Fleet Behavior</a:t>
            </a:r>
            <a:br>
              <a:rPr lang="en-US" sz="2800" dirty="0" smtClean="0"/>
            </a:br>
            <a:r>
              <a:rPr lang="en-US" sz="2800" dirty="0" smtClean="0"/>
              <a:t>to SSL Interim Final Rule</a:t>
            </a:r>
            <a:endParaRPr lang="en-US" sz="2800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962400"/>
            <a:ext cx="5334000" cy="457200"/>
          </a:xfrm>
        </p:spPr>
        <p:txBody>
          <a:bodyPr/>
          <a:lstStyle/>
          <a:p>
            <a:pPr algn="ctr"/>
            <a:r>
              <a:rPr lang="en-US" sz="2000" dirty="0" smtClean="0"/>
              <a:t>SSL Mitigation Committee Meeting</a:t>
            </a:r>
          </a:p>
          <a:p>
            <a:pPr algn="ctr"/>
            <a:r>
              <a:rPr lang="en-US" sz="2000" dirty="0" smtClean="0"/>
              <a:t>July 16-17, 2012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5257800"/>
            <a:ext cx="1447800" cy="381000"/>
          </a:xfrm>
          <a:prstGeom prst="rect">
            <a:avLst/>
          </a:prstGeom>
          <a:solidFill>
            <a:srgbClr val="002950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29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208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1" y="990600"/>
            <a:ext cx="7543798" cy="5829299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149344" y="304800"/>
            <a:ext cx="655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9pPr>
          </a:lstStyle>
          <a:p>
            <a:pPr algn="ctr"/>
            <a:r>
              <a:rPr lang="en-US" b="1" dirty="0" smtClean="0">
                <a:solidFill>
                  <a:srgbClr val="FFFFFF"/>
                </a:solidFill>
                <a:latin typeface="Times New Roman" pitchFamily="18" charset="0"/>
              </a:rPr>
              <a:t>2011 Atka Mackerel Catch in 542/543</a:t>
            </a:r>
          </a:p>
        </p:txBody>
      </p:sp>
    </p:spTree>
    <p:extLst>
      <p:ext uri="{BB962C8B-B14F-4D97-AF65-F5344CB8AC3E}">
        <p14:creationId xmlns:p14="http://schemas.microsoft.com/office/powerpoint/2010/main" xmlns="" val="3544089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685800"/>
            <a:ext cx="6019800" cy="838200"/>
          </a:xfrm>
        </p:spPr>
        <p:txBody>
          <a:bodyPr/>
          <a:lstStyle/>
          <a:p>
            <a:pPr algn="ctr"/>
            <a:r>
              <a:rPr lang="en-US" dirty="0" smtClean="0"/>
              <a:t>Central AI (542) Atka Mackerel Critical Habitat</a:t>
            </a:r>
            <a:endParaRPr lang="en-US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7772400" cy="41148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/>
              <a:t>Critical habitat from 0–20 nm closed to directed fishing for Atka mackerel, except between 179 W to 178 W longitude where only </a:t>
            </a:r>
            <a:r>
              <a:rPr lang="en-US" dirty="0" smtClean="0"/>
              <a:t>10-20 nm </a:t>
            </a:r>
            <a:r>
              <a:rPr lang="en-US" dirty="0"/>
              <a:t>is </a:t>
            </a:r>
            <a:r>
              <a:rPr lang="en-US" dirty="0" smtClean="0"/>
              <a:t>open to CDQ and Amendment 80 coop vessels.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Limit the amount of Atka mackerel harvest allowed inside critical habitat to no more than 10 percent of the annual allocation</a:t>
            </a:r>
            <a:r>
              <a:rPr lang="en-US" dirty="0" smtClean="0"/>
              <a:t>.  </a:t>
            </a:r>
            <a:endParaRPr lang="en-US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905022"/>
            <a:ext cx="6770577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6587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24464330"/>
              </p:ext>
            </p:extLst>
          </p:nvPr>
        </p:nvGraphicFramePr>
        <p:xfrm>
          <a:off x="25400" y="-25400"/>
          <a:ext cx="9391650" cy="7143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304800"/>
            <a:ext cx="6019800" cy="838200"/>
          </a:xfrm>
        </p:spPr>
        <p:txBody>
          <a:bodyPr/>
          <a:lstStyle/>
          <a:p>
            <a:pPr algn="ctr"/>
            <a:r>
              <a:rPr lang="en-US" dirty="0" smtClean="0"/>
              <a:t>Eastern AI / Bering Sea </a:t>
            </a:r>
            <a:br>
              <a:rPr lang="en-US" dirty="0" smtClean="0"/>
            </a:br>
            <a:r>
              <a:rPr lang="en-US" dirty="0" smtClean="0"/>
              <a:t>Atka Mackerel</a:t>
            </a:r>
            <a:br>
              <a:rPr lang="en-US" dirty="0" smtClean="0"/>
            </a:br>
            <a:r>
              <a:rPr lang="en-US" dirty="0" smtClean="0"/>
              <a:t>Total Catch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0" y="6688667"/>
            <a:ext cx="9144000" cy="228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solidFill>
                <a:srgbClr val="0029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29400" y="6477913"/>
            <a:ext cx="144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950"/>
                </a:solidFill>
              </a:rPr>
              <a:t>*2012 current to 7/1/2012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57400" y="1600200"/>
            <a:ext cx="6858000" cy="13716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Eastern Shift of Atka Mackerel TAC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Higher incidental catch of Atka Mackerel in the Bering Sea by pollock fleet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631" y="3511150"/>
            <a:ext cx="8820738" cy="318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2631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149344" y="304800"/>
            <a:ext cx="655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9pPr>
          </a:lstStyle>
          <a:p>
            <a:pPr algn="ctr"/>
            <a:r>
              <a:rPr lang="en-US" b="1" dirty="0" smtClean="0">
                <a:solidFill>
                  <a:srgbClr val="FFFFFF"/>
                </a:solidFill>
                <a:latin typeface="Times New Roman" pitchFamily="18" charset="0"/>
              </a:rPr>
              <a:t>2009 - 2011 Atka Mackerel Catch in 541 / EBS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04800" y="914400"/>
            <a:ext cx="8569981" cy="5874326"/>
            <a:chOff x="304800" y="914400"/>
            <a:chExt cx="8569981" cy="587432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4800" y="939590"/>
              <a:ext cx="4074181" cy="288520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00600" y="914400"/>
              <a:ext cx="4074181" cy="288520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590800" y="3903517"/>
              <a:ext cx="4074181" cy="28852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241926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95600"/>
            <a:ext cx="633984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52600" y="961002"/>
            <a:ext cx="6858000" cy="9144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9pPr>
          </a:lstStyle>
          <a:p>
            <a:pPr algn="ctr"/>
            <a:r>
              <a:rPr lang="en-US" dirty="0" smtClean="0">
                <a:solidFill>
                  <a:srgbClr val="FFFFFF"/>
                </a:solidFill>
              </a:rPr>
              <a:t>Pacific cod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3142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990600"/>
            <a:ext cx="6858000" cy="914400"/>
          </a:xfrm>
        </p:spPr>
        <p:txBody>
          <a:bodyPr/>
          <a:lstStyle/>
          <a:p>
            <a:pPr algn="ctr"/>
            <a:r>
              <a:rPr lang="en-US" dirty="0" smtClean="0"/>
              <a:t>Trawl Gear Pacific cod Restrictions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09600" y="2057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—"/>
              <a:defRPr sz="22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543 closed to Pacific cod (PSC)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0-20 nm Critical habitat (CH) in 542 closed year round west of 178 W longitude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0-10 nm CH in 542 closed year round east of 178 W longitude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0-10 nm CH in 541 closed year round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Seasonal closures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Jan 1 – Jan 20;  Trawl gear closed in BSAI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Jan 20 – Jun 10; 10-20 nm CH open in 542 East of 178 W longitude,  10-20 nm CH open in 541, Outside CH open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Jun 10 – Nov 1; 0-20 nm CH closed in both 541 and 542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Nov 1- Dec 31;  Trawl gear for Pacific cod closed in BSAI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7407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078" y="152400"/>
            <a:ext cx="6477000" cy="838200"/>
          </a:xfrm>
        </p:spPr>
        <p:txBody>
          <a:bodyPr/>
          <a:lstStyle/>
          <a:p>
            <a:pPr algn="ctr"/>
            <a:r>
              <a:rPr lang="en-US" dirty="0" smtClean="0"/>
              <a:t>Trawl Catcher Processor Pacific Cod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86061"/>
            <a:ext cx="649208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5469" y="4609549"/>
            <a:ext cx="5695950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43244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1" y="990600"/>
            <a:ext cx="7543798" cy="5829298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156271" y="332509"/>
            <a:ext cx="655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9pPr>
          </a:lstStyle>
          <a:p>
            <a:pPr algn="ctr"/>
            <a:r>
              <a:rPr lang="en-US" b="1" dirty="0" smtClean="0">
                <a:solidFill>
                  <a:srgbClr val="FFFFFF"/>
                </a:solidFill>
                <a:latin typeface="Times New Roman" pitchFamily="18" charset="0"/>
              </a:rPr>
              <a:t>2009 Trawl Catcher Processor 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  <a:latin typeface="Times New Roman" pitchFamily="18" charset="0"/>
              </a:rPr>
              <a:t>Pacific cod Catch in The Aleutian Islands</a:t>
            </a:r>
          </a:p>
        </p:txBody>
      </p:sp>
    </p:spTree>
    <p:extLst>
      <p:ext uri="{BB962C8B-B14F-4D97-AF65-F5344CB8AC3E}">
        <p14:creationId xmlns:p14="http://schemas.microsoft.com/office/powerpoint/2010/main" xmlns="" val="1746752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1" y="990600"/>
            <a:ext cx="7543797" cy="5829298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149344" y="304800"/>
            <a:ext cx="655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9pPr>
          </a:lstStyle>
          <a:p>
            <a:pPr algn="ctr"/>
            <a:r>
              <a:rPr lang="en-US" b="1" dirty="0" smtClean="0">
                <a:solidFill>
                  <a:srgbClr val="FFFFFF"/>
                </a:solidFill>
                <a:latin typeface="Times New Roman" pitchFamily="18" charset="0"/>
              </a:rPr>
              <a:t>2010 </a:t>
            </a:r>
            <a:r>
              <a:rPr lang="en-US" b="1" dirty="0">
                <a:solidFill>
                  <a:srgbClr val="FFFFFF"/>
                </a:solidFill>
                <a:latin typeface="Times New Roman" pitchFamily="18" charset="0"/>
              </a:rPr>
              <a:t>Trawl Catcher Processor </a:t>
            </a:r>
          </a:p>
          <a:p>
            <a:pPr algn="ctr"/>
            <a:r>
              <a:rPr lang="en-US" b="1" dirty="0">
                <a:solidFill>
                  <a:srgbClr val="FFFFFF"/>
                </a:solidFill>
                <a:latin typeface="Times New Roman" pitchFamily="18" charset="0"/>
              </a:rPr>
              <a:t>Pacific cod Catch in The Aleutian Islands</a:t>
            </a:r>
          </a:p>
        </p:txBody>
      </p:sp>
    </p:spTree>
    <p:extLst>
      <p:ext uri="{BB962C8B-B14F-4D97-AF65-F5344CB8AC3E}">
        <p14:creationId xmlns:p14="http://schemas.microsoft.com/office/powerpoint/2010/main" xmlns="" val="4294237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1" y="990600"/>
            <a:ext cx="7543797" cy="5829298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149344" y="304800"/>
            <a:ext cx="655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9pPr>
          </a:lstStyle>
          <a:p>
            <a:pPr algn="ctr"/>
            <a:r>
              <a:rPr lang="en-US" b="1" dirty="0" smtClean="0">
                <a:solidFill>
                  <a:srgbClr val="FFFFFF"/>
                </a:solidFill>
                <a:latin typeface="Times New Roman" pitchFamily="18" charset="0"/>
              </a:rPr>
              <a:t>2011 Trawl </a:t>
            </a:r>
            <a:r>
              <a:rPr lang="en-US" b="1" dirty="0">
                <a:solidFill>
                  <a:srgbClr val="FFFFFF"/>
                </a:solidFill>
                <a:latin typeface="Times New Roman" pitchFamily="18" charset="0"/>
              </a:rPr>
              <a:t>Catcher Processor </a:t>
            </a:r>
          </a:p>
          <a:p>
            <a:pPr algn="ctr"/>
            <a:r>
              <a:rPr lang="en-US" b="1" dirty="0">
                <a:solidFill>
                  <a:srgbClr val="FFFFFF"/>
                </a:solidFill>
                <a:latin typeface="Times New Roman" pitchFamily="18" charset="0"/>
              </a:rPr>
              <a:t>Pacific cod Catch in The Aleutian Islands</a:t>
            </a:r>
          </a:p>
        </p:txBody>
      </p:sp>
    </p:spTree>
    <p:extLst>
      <p:ext uri="{BB962C8B-B14F-4D97-AF65-F5344CB8AC3E}">
        <p14:creationId xmlns:p14="http://schemas.microsoft.com/office/powerpoint/2010/main" xmlns="" val="731318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Primary Topics</a:t>
            </a:r>
            <a:endParaRPr lang="en-US" sz="3200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Atka Mackerel Fishery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Trawl Pacific cod 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sz="2600" dirty="0" smtClean="0"/>
              <a:t>Trawl CP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sz="2600" dirty="0" smtClean="0"/>
              <a:t>Trawl CV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Non-Trawl Pacific cod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Re-initiation Triggers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Non RPA effects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42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1" y="990600"/>
            <a:ext cx="7543797" cy="5829298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149344" y="304800"/>
            <a:ext cx="655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9pPr>
          </a:lstStyle>
          <a:p>
            <a:pPr algn="ctr"/>
            <a:r>
              <a:rPr lang="en-US" b="1" dirty="0" smtClean="0">
                <a:solidFill>
                  <a:srgbClr val="FFFFFF"/>
                </a:solidFill>
                <a:latin typeface="Times New Roman" pitchFamily="18" charset="0"/>
              </a:rPr>
              <a:t>2012 Trawl </a:t>
            </a:r>
            <a:r>
              <a:rPr lang="en-US" b="1" dirty="0">
                <a:solidFill>
                  <a:srgbClr val="FFFFFF"/>
                </a:solidFill>
                <a:latin typeface="Times New Roman" pitchFamily="18" charset="0"/>
              </a:rPr>
              <a:t>Catcher Processor </a:t>
            </a:r>
          </a:p>
          <a:p>
            <a:pPr algn="ctr"/>
            <a:r>
              <a:rPr lang="en-US" b="1" dirty="0">
                <a:solidFill>
                  <a:srgbClr val="FFFFFF"/>
                </a:solidFill>
                <a:latin typeface="Times New Roman" pitchFamily="18" charset="0"/>
              </a:rPr>
              <a:t>Pacific cod Catch in The Aleutian Islands</a:t>
            </a:r>
          </a:p>
        </p:txBody>
      </p:sp>
    </p:spTree>
    <p:extLst>
      <p:ext uri="{BB962C8B-B14F-4D97-AF65-F5344CB8AC3E}">
        <p14:creationId xmlns:p14="http://schemas.microsoft.com/office/powerpoint/2010/main" xmlns="" val="1250907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078" y="152400"/>
            <a:ext cx="6477000" cy="838200"/>
          </a:xfrm>
        </p:spPr>
        <p:txBody>
          <a:bodyPr/>
          <a:lstStyle/>
          <a:p>
            <a:pPr algn="ctr"/>
            <a:r>
              <a:rPr lang="en-US" dirty="0" smtClean="0"/>
              <a:t>Trawl Catcher Vessel Pacific Cod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6629400" cy="357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7950" y="4572000"/>
            <a:ext cx="529590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70454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1" y="990600"/>
            <a:ext cx="7543797" cy="5829298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156271" y="332509"/>
            <a:ext cx="655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9pPr>
          </a:lstStyle>
          <a:p>
            <a:pPr algn="ctr"/>
            <a:r>
              <a:rPr lang="en-US" b="1" dirty="0" smtClean="0">
                <a:solidFill>
                  <a:srgbClr val="FFFFFF"/>
                </a:solidFill>
                <a:latin typeface="Times New Roman" pitchFamily="18" charset="0"/>
              </a:rPr>
              <a:t>2009 Trawl Catcher Vessel  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  <a:latin typeface="Times New Roman" pitchFamily="18" charset="0"/>
              </a:rPr>
              <a:t>Pacific cod Catch in The Aleutian Islands</a:t>
            </a:r>
          </a:p>
        </p:txBody>
      </p:sp>
    </p:spTree>
    <p:extLst>
      <p:ext uri="{BB962C8B-B14F-4D97-AF65-F5344CB8AC3E}">
        <p14:creationId xmlns:p14="http://schemas.microsoft.com/office/powerpoint/2010/main" xmlns="" val="1341201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1" y="990600"/>
            <a:ext cx="7543797" cy="5829297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156271" y="332509"/>
            <a:ext cx="655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9pPr>
          </a:lstStyle>
          <a:p>
            <a:pPr algn="ctr"/>
            <a:r>
              <a:rPr lang="en-US" b="1" dirty="0" smtClean="0">
                <a:solidFill>
                  <a:srgbClr val="FFFFFF"/>
                </a:solidFill>
                <a:latin typeface="Times New Roman" pitchFamily="18" charset="0"/>
              </a:rPr>
              <a:t>2010 Trawl Catcher Vessel  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  <a:latin typeface="Times New Roman" pitchFamily="18" charset="0"/>
              </a:rPr>
              <a:t>Pacific cod Catch in The Aleutian Islands</a:t>
            </a:r>
          </a:p>
        </p:txBody>
      </p:sp>
    </p:spTree>
    <p:extLst>
      <p:ext uri="{BB962C8B-B14F-4D97-AF65-F5344CB8AC3E}">
        <p14:creationId xmlns:p14="http://schemas.microsoft.com/office/powerpoint/2010/main" xmlns="" val="2843106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1" y="990600"/>
            <a:ext cx="7543797" cy="5829297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156271" y="332509"/>
            <a:ext cx="655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9pPr>
          </a:lstStyle>
          <a:p>
            <a:pPr algn="ctr"/>
            <a:r>
              <a:rPr lang="en-US" b="1" dirty="0" smtClean="0">
                <a:solidFill>
                  <a:srgbClr val="FFFFFF"/>
                </a:solidFill>
                <a:latin typeface="Times New Roman" pitchFamily="18" charset="0"/>
              </a:rPr>
              <a:t>2011 Trawl Catcher Vessel  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  <a:latin typeface="Times New Roman" pitchFamily="18" charset="0"/>
              </a:rPr>
              <a:t>Pacific cod Catch in The Aleutian Islands</a:t>
            </a:r>
          </a:p>
        </p:txBody>
      </p:sp>
    </p:spTree>
    <p:extLst>
      <p:ext uri="{BB962C8B-B14F-4D97-AF65-F5344CB8AC3E}">
        <p14:creationId xmlns:p14="http://schemas.microsoft.com/office/powerpoint/2010/main" xmlns="" val="574517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1" y="990600"/>
            <a:ext cx="7543797" cy="5829297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156271" y="332509"/>
            <a:ext cx="655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9pPr>
          </a:lstStyle>
          <a:p>
            <a:pPr algn="ctr"/>
            <a:r>
              <a:rPr lang="en-US" b="1" dirty="0" smtClean="0">
                <a:solidFill>
                  <a:srgbClr val="FFFFFF"/>
                </a:solidFill>
                <a:latin typeface="Times New Roman" pitchFamily="18" charset="0"/>
              </a:rPr>
              <a:t>2012 Trawl Catcher Vessel  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  <a:latin typeface="Times New Roman" pitchFamily="18" charset="0"/>
              </a:rPr>
              <a:t>Pacific cod Catch in The Aleutian Islands</a:t>
            </a:r>
          </a:p>
        </p:txBody>
      </p:sp>
    </p:spTree>
    <p:extLst>
      <p:ext uri="{BB962C8B-B14F-4D97-AF65-F5344CB8AC3E}">
        <p14:creationId xmlns:p14="http://schemas.microsoft.com/office/powerpoint/2010/main" xmlns="" val="2699166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990600"/>
            <a:ext cx="6858000" cy="914400"/>
          </a:xfrm>
        </p:spPr>
        <p:txBody>
          <a:bodyPr/>
          <a:lstStyle/>
          <a:p>
            <a:pPr algn="ctr"/>
            <a:r>
              <a:rPr lang="en-US" dirty="0" smtClean="0"/>
              <a:t>Non-Trawl Gear Pacific cod Restrictions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09600" y="2057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—"/>
              <a:defRPr sz="22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543 closed to Pacific cod (PSC)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0-6 nm Critical habitat in 542 closed year round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0-10 nm Critical habitat in 541 closed year round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Seasonal closures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Jan 1 – March 1;  No fishing inside 0-20 nm Critical habitat, Outside Critical habitat open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Mar 1 – Nov 1; 6-20 Critical habitat open in 542,  10-20 nm open in 541, Outside Critical habitat open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Nov 1- Dec 31;  No fishing in 541 and 542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1840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04800"/>
            <a:ext cx="6019800" cy="838200"/>
          </a:xfrm>
        </p:spPr>
        <p:txBody>
          <a:bodyPr/>
          <a:lstStyle/>
          <a:p>
            <a:pPr algn="ctr"/>
            <a:r>
              <a:rPr lang="en-US" dirty="0" smtClean="0"/>
              <a:t>Non-Trawl Catcher Processor Pacific Cod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29088890"/>
              </p:ext>
            </p:extLst>
          </p:nvPr>
        </p:nvGraphicFramePr>
        <p:xfrm>
          <a:off x="1905000" y="1219200"/>
          <a:ext cx="6934200" cy="3429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733925"/>
            <a:ext cx="569595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0460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04800"/>
            <a:ext cx="6019800" cy="838200"/>
          </a:xfrm>
        </p:spPr>
        <p:txBody>
          <a:bodyPr/>
          <a:lstStyle/>
          <a:p>
            <a:pPr algn="ctr"/>
            <a:r>
              <a:rPr lang="en-US" dirty="0" smtClean="0"/>
              <a:t>Non-Trawl Catcher Vessel</a:t>
            </a:r>
            <a:br>
              <a:rPr lang="en-US" dirty="0" smtClean="0"/>
            </a:br>
            <a:r>
              <a:rPr lang="en-US" dirty="0" smtClean="0"/>
              <a:t> Pacific Cod</a:t>
            </a:r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622386"/>
            <a:ext cx="718185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19200"/>
            <a:ext cx="6705600" cy="336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44006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1" y="990600"/>
            <a:ext cx="7543798" cy="5829299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149344" y="332509"/>
            <a:ext cx="655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9pPr>
          </a:lstStyle>
          <a:p>
            <a:pPr algn="ctr"/>
            <a:r>
              <a:rPr lang="en-US" b="1" dirty="0" smtClean="0">
                <a:solidFill>
                  <a:srgbClr val="FFFFFF"/>
                </a:solidFill>
                <a:latin typeface="Times New Roman" pitchFamily="18" charset="0"/>
              </a:rPr>
              <a:t>2009 Non-Trawl Pacific cod Catch in The Aleutian Islands</a:t>
            </a:r>
          </a:p>
        </p:txBody>
      </p:sp>
    </p:spTree>
    <p:extLst>
      <p:ext uri="{BB962C8B-B14F-4D97-AF65-F5344CB8AC3E}">
        <p14:creationId xmlns:p14="http://schemas.microsoft.com/office/powerpoint/2010/main" xmlns="" val="998633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685800"/>
            <a:ext cx="6553200" cy="609600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Times New Roman" pitchFamily="18" charset="0"/>
              </a:rPr>
              <a:t>2010 Atka Mackerel Catch by Week and Area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 rot="-5400000">
            <a:off x="-319881" y="4129882"/>
            <a:ext cx="2286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 dirty="0">
                <a:solidFill>
                  <a:srgbClr val="002950"/>
                </a:solidFill>
                <a:latin typeface="Times New Roman" pitchFamily="18" charset="0"/>
              </a:rPr>
              <a:t>Metric Tons of Atka Mackerel</a:t>
            </a:r>
          </a:p>
        </p:txBody>
      </p:sp>
      <p:graphicFrame>
        <p:nvGraphicFramePr>
          <p:cNvPr id="2" name="Objec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48205946"/>
              </p:ext>
            </p:extLst>
          </p:nvPr>
        </p:nvGraphicFramePr>
        <p:xfrm>
          <a:off x="381000" y="2330968"/>
          <a:ext cx="8610600" cy="4276725"/>
        </p:xfrm>
        <a:graphic>
          <a:graphicData uri="http://schemas.openxmlformats.org/presentationml/2006/ole">
            <p:oleObj spid="_x0000_s1026" name="Worksheet" r:id="rId4" imgW="8677156" imgH="5915025" progId="Excel.Sheet.8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324600" y="6628701"/>
            <a:ext cx="25987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Source:  2010 Inseason Management Annual Report</a:t>
            </a:r>
          </a:p>
        </p:txBody>
      </p:sp>
    </p:spTree>
    <p:extLst>
      <p:ext uri="{BB962C8B-B14F-4D97-AF65-F5344CB8AC3E}">
        <p14:creationId xmlns:p14="http://schemas.microsoft.com/office/powerpoint/2010/main" xmlns="" val="365514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1" y="990600"/>
            <a:ext cx="7543798" cy="5829298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149344" y="304800"/>
            <a:ext cx="655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9pPr>
          </a:lstStyle>
          <a:p>
            <a:pPr algn="ctr"/>
            <a:r>
              <a:rPr lang="en-US" b="1" dirty="0" smtClean="0">
                <a:solidFill>
                  <a:srgbClr val="FFFFFF"/>
                </a:solidFill>
                <a:latin typeface="Times New Roman" pitchFamily="18" charset="0"/>
              </a:rPr>
              <a:t>2010 </a:t>
            </a:r>
            <a:r>
              <a:rPr lang="en-US" b="1" dirty="0">
                <a:solidFill>
                  <a:srgbClr val="FFFFFF"/>
                </a:solidFill>
                <a:latin typeface="Times New Roman" pitchFamily="18" charset="0"/>
              </a:rPr>
              <a:t>Non-Trawl Pacific cod Catch in The Aleutian Islands</a:t>
            </a:r>
          </a:p>
        </p:txBody>
      </p:sp>
    </p:spTree>
    <p:extLst>
      <p:ext uri="{BB962C8B-B14F-4D97-AF65-F5344CB8AC3E}">
        <p14:creationId xmlns:p14="http://schemas.microsoft.com/office/powerpoint/2010/main" xmlns="" val="38230439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1" y="990600"/>
            <a:ext cx="7543798" cy="5829298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149344" y="304800"/>
            <a:ext cx="655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9pPr>
          </a:lstStyle>
          <a:p>
            <a:pPr algn="ctr"/>
            <a:r>
              <a:rPr lang="en-US" b="1" dirty="0" smtClean="0">
                <a:solidFill>
                  <a:srgbClr val="FFFFFF"/>
                </a:solidFill>
                <a:latin typeface="Times New Roman" pitchFamily="18" charset="0"/>
              </a:rPr>
              <a:t>2011 </a:t>
            </a:r>
            <a:r>
              <a:rPr lang="en-US" b="1" dirty="0">
                <a:solidFill>
                  <a:srgbClr val="FFFFFF"/>
                </a:solidFill>
                <a:latin typeface="Times New Roman" pitchFamily="18" charset="0"/>
              </a:rPr>
              <a:t>Non-Trawl Pacific cod Catch in The Aleutian Islands</a:t>
            </a:r>
          </a:p>
        </p:txBody>
      </p:sp>
    </p:spTree>
    <p:extLst>
      <p:ext uri="{BB962C8B-B14F-4D97-AF65-F5344CB8AC3E}">
        <p14:creationId xmlns:p14="http://schemas.microsoft.com/office/powerpoint/2010/main" xmlns="" val="2779975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04800"/>
            <a:ext cx="6019800" cy="838200"/>
          </a:xfrm>
        </p:spPr>
        <p:txBody>
          <a:bodyPr/>
          <a:lstStyle/>
          <a:p>
            <a:pPr algn="ctr"/>
            <a:r>
              <a:rPr lang="en-US" dirty="0" smtClean="0"/>
              <a:t>BSAI CDQ Pacific Cod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686614"/>
            <a:ext cx="587692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0"/>
            <a:ext cx="6660546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46998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28800" y="990600"/>
            <a:ext cx="6858000" cy="9144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9pPr>
          </a:lstStyle>
          <a:p>
            <a:pPr algn="ctr"/>
            <a:r>
              <a:rPr lang="en-US" dirty="0" smtClean="0">
                <a:solidFill>
                  <a:srgbClr val="FFFFFF"/>
                </a:solidFill>
              </a:rPr>
              <a:t>Non SSL RPA effects on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AI Pacific cod fisheries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09600" y="2057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—"/>
              <a:defRPr sz="22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Anecdotal evidence suggested that there were larger than average Pacific cod in the Bering sea in 2011 and 2012.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Large increases of the BSAI Pacific cod ABC in recent years; 35% increase in 2011 </a:t>
            </a:r>
            <a:endParaRPr lang="en-US" sz="2000" dirty="0" smtClean="0">
              <a:solidFill>
                <a:srgbClr val="FFFF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Catch rates and effort in the Bering sea above average in A seasons of 2011 and 2012.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Freezer </a:t>
            </a:r>
            <a:r>
              <a:rPr lang="en-US" sz="2000" dirty="0" err="1">
                <a:solidFill>
                  <a:srgbClr val="FFFFFF"/>
                </a:solidFill>
              </a:rPr>
              <a:t>Longline</a:t>
            </a:r>
            <a:r>
              <a:rPr lang="en-US" sz="2000" dirty="0">
                <a:solidFill>
                  <a:srgbClr val="FFFFFF"/>
                </a:solidFill>
              </a:rPr>
              <a:t> Coop formed in August of </a:t>
            </a:r>
            <a:r>
              <a:rPr lang="en-US" sz="2000" dirty="0" smtClean="0">
                <a:solidFill>
                  <a:srgbClr val="FFFFFF"/>
                </a:solidFill>
              </a:rPr>
              <a:t>2010 that </a:t>
            </a:r>
            <a:r>
              <a:rPr lang="en-US" sz="2000" dirty="0">
                <a:solidFill>
                  <a:srgbClr val="FFFFFF"/>
                </a:solidFill>
              </a:rPr>
              <a:t>removes the race for fish among hook-and-line catcher processors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err="1" smtClean="0">
                <a:solidFill>
                  <a:srgbClr val="FFFFFF"/>
                </a:solidFill>
              </a:rPr>
              <a:t>Shoreside</a:t>
            </a:r>
            <a:r>
              <a:rPr lang="en-US" sz="2000" dirty="0" smtClean="0">
                <a:solidFill>
                  <a:srgbClr val="FFFFFF"/>
                </a:solidFill>
              </a:rPr>
              <a:t> processor problems in Adak in A season of 2010 and no operating processor in the first half of 2011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Ice edge extent of 2012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Tsunami in Japan </a:t>
            </a:r>
          </a:p>
          <a:p>
            <a:pPr>
              <a:buFont typeface="Arial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66534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1" y="990600"/>
            <a:ext cx="7543798" cy="5829298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149344" y="332509"/>
            <a:ext cx="655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9pPr>
          </a:lstStyle>
          <a:p>
            <a:pPr algn="ctr"/>
            <a:r>
              <a:rPr lang="en-US" b="1" dirty="0" smtClean="0">
                <a:solidFill>
                  <a:srgbClr val="FFFFFF"/>
                </a:solidFill>
                <a:latin typeface="Times New Roman" pitchFamily="18" charset="0"/>
              </a:rPr>
              <a:t>2012 Ice edge effects on 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  <a:latin typeface="Times New Roman" pitchFamily="18" charset="0"/>
              </a:rPr>
              <a:t>Non-trawl Pacific cod fisheries</a:t>
            </a:r>
          </a:p>
        </p:txBody>
      </p:sp>
    </p:spTree>
    <p:extLst>
      <p:ext uri="{BB962C8B-B14F-4D97-AF65-F5344CB8AC3E}">
        <p14:creationId xmlns:p14="http://schemas.microsoft.com/office/powerpoint/2010/main" xmlns="" val="3395320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Pacific Cod Re-initiation Triggers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903" y="2209800"/>
            <a:ext cx="7772400" cy="41148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Pacific cod in Area 542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Non-trawl exceeds 1.5% of the BSAI Pacific cod ABC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Trawl </a:t>
            </a:r>
            <a:r>
              <a:rPr lang="en-US" dirty="0"/>
              <a:t>exceeds </a:t>
            </a:r>
            <a:r>
              <a:rPr lang="en-US" dirty="0" smtClean="0"/>
              <a:t>2.0% </a:t>
            </a:r>
            <a:r>
              <a:rPr lang="en-US" dirty="0"/>
              <a:t>of the BSAI Pacific cod </a:t>
            </a:r>
            <a:r>
              <a:rPr lang="en-US" dirty="0" smtClean="0"/>
              <a:t>ABC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Pacific cod in Area 541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Non-trawl exceeds 1.5% of the BSAI Pacific cod ABC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Trawl exceeds </a:t>
            </a:r>
            <a:r>
              <a:rPr lang="en-US" dirty="0" smtClean="0"/>
              <a:t>11.25% </a:t>
            </a:r>
            <a:r>
              <a:rPr lang="en-US" dirty="0"/>
              <a:t>of the BSAI Pacific cod ABC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92322"/>
            <a:ext cx="5173807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87406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6502915"/>
              </p:ext>
            </p:extLst>
          </p:nvPr>
        </p:nvGraphicFramePr>
        <p:xfrm>
          <a:off x="228600" y="2183093"/>
          <a:ext cx="8763000" cy="4507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8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685800"/>
            <a:ext cx="6553200" cy="609600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Times New Roman" pitchFamily="18" charset="0"/>
              </a:rPr>
              <a:t>2011 Atka Mackerel Catch by Week and Area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 rot="-5400000">
            <a:off x="-319881" y="4129882"/>
            <a:ext cx="2286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 dirty="0">
                <a:solidFill>
                  <a:srgbClr val="002950"/>
                </a:solidFill>
                <a:latin typeface="Times New Roman" pitchFamily="18" charset="0"/>
              </a:rPr>
              <a:t>Metric Tons of Atka Mackerel</a:t>
            </a:r>
          </a:p>
        </p:txBody>
      </p:sp>
      <p:sp>
        <p:nvSpPr>
          <p:cNvPr id="34822" name="TextBox 7"/>
          <p:cNvSpPr txBox="1">
            <a:spLocks noChangeArrowheads="1"/>
          </p:cNvSpPr>
          <p:nvPr/>
        </p:nvSpPr>
        <p:spPr bwMode="auto">
          <a:xfrm>
            <a:off x="1600200" y="6477300"/>
            <a:ext cx="990600" cy="215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tIns="0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rgbClr val="002950"/>
                </a:solidFill>
                <a:latin typeface="Times New Roman" pitchFamily="18" charset="0"/>
                <a:cs typeface="Times New Roman" pitchFamily="18" charset="0"/>
              </a:rPr>
              <a:t>       Jan-11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4600" y="6628701"/>
            <a:ext cx="25987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Source:  2011 Inseason Management Annual Report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79073" y="1371600"/>
            <a:ext cx="5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 Season dates for Atka Mackerel relaxed and HLA eliminated</a:t>
            </a:r>
          </a:p>
        </p:txBody>
      </p:sp>
    </p:spTree>
    <p:extLst>
      <p:ext uri="{BB962C8B-B14F-4D97-AF65-F5344CB8AC3E}">
        <p14:creationId xmlns:p14="http://schemas.microsoft.com/office/powerpoint/2010/main" xmlns="" val="121589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685800"/>
            <a:ext cx="6553200" cy="609600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Times New Roman" pitchFamily="18" charset="0"/>
              </a:rPr>
              <a:t>2004-2011 Atka Mackerel Weekly Catch rate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 rot="-5400000">
            <a:off x="-319881" y="4129882"/>
            <a:ext cx="2286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 dirty="0">
                <a:solidFill>
                  <a:srgbClr val="002950"/>
                </a:solidFill>
                <a:latin typeface="Times New Roman" pitchFamily="18" charset="0"/>
              </a:rPr>
              <a:t>Metric Tons of Atka Mackerel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76601"/>
            <a:ext cx="783020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0738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0400064"/>
              </p:ext>
            </p:extLst>
          </p:nvPr>
        </p:nvGraphicFramePr>
        <p:xfrm>
          <a:off x="0" y="0"/>
          <a:ext cx="9372600" cy="708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1143000"/>
            <a:ext cx="6477000" cy="20574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No retention of Atka Mackerel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Establish </a:t>
            </a:r>
            <a:r>
              <a:rPr lang="en-US" sz="2000" dirty="0"/>
              <a:t>a TAC </a:t>
            </a:r>
            <a:r>
              <a:rPr lang="en-US" sz="2000" dirty="0" smtClean="0"/>
              <a:t>sufficient </a:t>
            </a:r>
            <a:r>
              <a:rPr lang="en-US" sz="2000" dirty="0"/>
              <a:t>to support </a:t>
            </a:r>
            <a:r>
              <a:rPr lang="en-US" sz="2000" dirty="0" smtClean="0"/>
              <a:t>the incidental catch 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Total </a:t>
            </a:r>
            <a:r>
              <a:rPr lang="en-US" sz="1400" dirty="0"/>
              <a:t>incidental catch was 206 mt, 11 mt </a:t>
            </a:r>
            <a:r>
              <a:rPr lang="en-US" sz="1400" dirty="0" smtClean="0"/>
              <a:t> was inside Critical </a:t>
            </a:r>
            <a:r>
              <a:rPr lang="en-US" sz="1400" dirty="0"/>
              <a:t>habitat.  </a:t>
            </a:r>
            <a:r>
              <a:rPr lang="en-US" sz="1400" dirty="0" smtClean="0"/>
              <a:t>All </a:t>
            </a:r>
            <a:r>
              <a:rPr lang="en-US" sz="1400" dirty="0"/>
              <a:t>incidental catch was in the Rockfish target or POP 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304800"/>
            <a:ext cx="6019800" cy="838200"/>
          </a:xfrm>
        </p:spPr>
        <p:txBody>
          <a:bodyPr/>
          <a:lstStyle/>
          <a:p>
            <a:pPr algn="ctr"/>
            <a:r>
              <a:rPr lang="en-US" dirty="0" smtClean="0"/>
              <a:t>Western AI (543) Atka Mackerel</a:t>
            </a:r>
            <a:br>
              <a:rPr lang="en-US" dirty="0" smtClean="0"/>
            </a:br>
            <a:r>
              <a:rPr lang="en-US" dirty="0" smtClean="0"/>
              <a:t>Total Catch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0" y="6705600"/>
            <a:ext cx="9144000" cy="228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solidFill>
                <a:srgbClr val="0029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608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01778569"/>
              </p:ext>
            </p:extLst>
          </p:nvPr>
        </p:nvGraphicFramePr>
        <p:xfrm>
          <a:off x="-123825" y="-142875"/>
          <a:ext cx="9372600" cy="708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62970713"/>
              </p:ext>
            </p:extLst>
          </p:nvPr>
        </p:nvGraphicFramePr>
        <p:xfrm>
          <a:off x="0" y="0"/>
          <a:ext cx="9391650" cy="7143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1752600"/>
            <a:ext cx="6477000" cy="9144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000" dirty="0"/>
              <a:t>Set TAC for Area 542 to no more than 47 percent of the acceptable biological catch (ABC). </a:t>
            </a: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Catch Concentrated on the Petrel Banks</a:t>
            </a:r>
            <a:endParaRPr lang="en-US" sz="2000" dirty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n-US" b="1" dirty="0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304800"/>
            <a:ext cx="6019800" cy="838200"/>
          </a:xfrm>
        </p:spPr>
        <p:txBody>
          <a:bodyPr/>
          <a:lstStyle/>
          <a:p>
            <a:pPr algn="ctr"/>
            <a:r>
              <a:rPr lang="en-US" dirty="0" smtClean="0"/>
              <a:t>Central AI (542) Atka Mackerel</a:t>
            </a:r>
            <a:br>
              <a:rPr lang="en-US" dirty="0" smtClean="0"/>
            </a:br>
            <a:r>
              <a:rPr lang="en-US" dirty="0" smtClean="0"/>
              <a:t>Total Catch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0" y="6688667"/>
            <a:ext cx="9144000" cy="228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solidFill>
                <a:srgbClr val="0029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29400" y="6477913"/>
            <a:ext cx="144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950"/>
                </a:solidFill>
              </a:rPr>
              <a:t>*2012 current to 7/1/2012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726" y="3498625"/>
            <a:ext cx="878054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2978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990600"/>
            <a:ext cx="7543800" cy="5829299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149344" y="304800"/>
            <a:ext cx="655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9pPr>
          </a:lstStyle>
          <a:p>
            <a:pPr algn="ctr"/>
            <a:r>
              <a:rPr lang="en-US" b="1" dirty="0" smtClean="0">
                <a:solidFill>
                  <a:srgbClr val="FFFFFF"/>
                </a:solidFill>
                <a:latin typeface="Times New Roman" pitchFamily="18" charset="0"/>
              </a:rPr>
              <a:t>2009 Atka Mackerel Catch in 542/543</a:t>
            </a:r>
          </a:p>
        </p:txBody>
      </p:sp>
    </p:spTree>
    <p:extLst>
      <p:ext uri="{BB962C8B-B14F-4D97-AF65-F5344CB8AC3E}">
        <p14:creationId xmlns:p14="http://schemas.microsoft.com/office/powerpoint/2010/main" xmlns="" val="308018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1" y="990600"/>
            <a:ext cx="7543798" cy="5829299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149344" y="304800"/>
            <a:ext cx="655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Black" pitchFamily="80" charset="0"/>
                <a:ea typeface="ヒラギノ角ゴ Pro W3" pitchFamily="80" charset="-128"/>
              </a:defRPr>
            </a:lvl9pPr>
          </a:lstStyle>
          <a:p>
            <a:pPr algn="ctr"/>
            <a:r>
              <a:rPr lang="en-US" b="1" dirty="0" smtClean="0">
                <a:solidFill>
                  <a:srgbClr val="FFFFFF"/>
                </a:solidFill>
                <a:latin typeface="Times New Roman" pitchFamily="18" charset="0"/>
              </a:rPr>
              <a:t>2010 Atka Mackerel Catch in 542/543</a:t>
            </a:r>
          </a:p>
        </p:txBody>
      </p:sp>
    </p:spTree>
    <p:extLst>
      <p:ext uri="{BB962C8B-B14F-4D97-AF65-F5344CB8AC3E}">
        <p14:creationId xmlns:p14="http://schemas.microsoft.com/office/powerpoint/2010/main" xmlns="" val="327709063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2950"/>
      </a:dk1>
      <a:lt1>
        <a:srgbClr val="FFFFFF"/>
      </a:lt1>
      <a:dk2>
        <a:srgbClr val="007262"/>
      </a:dk2>
      <a:lt2>
        <a:srgbClr val="808080"/>
      </a:lt2>
      <a:accent1>
        <a:srgbClr val="BBE0E3"/>
      </a:accent1>
      <a:accent2>
        <a:srgbClr val="FCDA7F"/>
      </a:accent2>
      <a:accent3>
        <a:srgbClr val="FFFFFF"/>
      </a:accent3>
      <a:accent4>
        <a:srgbClr val="002143"/>
      </a:accent4>
      <a:accent5>
        <a:srgbClr val="DAEDEF"/>
      </a:accent5>
      <a:accent6>
        <a:srgbClr val="E4C572"/>
      </a:accent6>
      <a:hlink>
        <a:srgbClr val="955F22"/>
      </a:hlink>
      <a:folHlink>
        <a:srgbClr val="99CC00"/>
      </a:folHlink>
    </a:clrScheme>
    <a:fontScheme name="Blank Presentation">
      <a:majorFont>
        <a:latin typeface="Arial Black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8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896</Words>
  <Application>Microsoft Office PowerPoint</Application>
  <PresentationFormat>On-screen Show (4:3)</PresentationFormat>
  <Paragraphs>131</Paragraphs>
  <Slides>35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Blank Presentation</vt:lpstr>
      <vt:lpstr>Worksheet</vt:lpstr>
      <vt:lpstr>2011 Fleet Behavior to SSL Interim Final Rule</vt:lpstr>
      <vt:lpstr>Primary Topics</vt:lpstr>
      <vt:lpstr>2010 Atka Mackerel Catch by Week and Area</vt:lpstr>
      <vt:lpstr>2011 Atka Mackerel Catch by Week and Area</vt:lpstr>
      <vt:lpstr>2004-2011 Atka Mackerel Weekly Catch rate</vt:lpstr>
      <vt:lpstr>Western AI (543) Atka Mackerel Total Catch</vt:lpstr>
      <vt:lpstr>Central AI (542) Atka Mackerel Total Catch</vt:lpstr>
      <vt:lpstr>Slide 8</vt:lpstr>
      <vt:lpstr>Slide 9</vt:lpstr>
      <vt:lpstr>Slide 10</vt:lpstr>
      <vt:lpstr>Central AI (542) Atka Mackerel Critical Habitat</vt:lpstr>
      <vt:lpstr>Eastern AI / Bering Sea  Atka Mackerel Total Catch</vt:lpstr>
      <vt:lpstr>Slide 13</vt:lpstr>
      <vt:lpstr>Slide 14</vt:lpstr>
      <vt:lpstr>Trawl Gear Pacific cod Restrictions</vt:lpstr>
      <vt:lpstr>Trawl Catcher Processor Pacific Cod</vt:lpstr>
      <vt:lpstr>Slide 17</vt:lpstr>
      <vt:lpstr>Slide 18</vt:lpstr>
      <vt:lpstr>Slide 19</vt:lpstr>
      <vt:lpstr>Slide 20</vt:lpstr>
      <vt:lpstr>Trawl Catcher Vessel Pacific Cod</vt:lpstr>
      <vt:lpstr>Slide 22</vt:lpstr>
      <vt:lpstr>Slide 23</vt:lpstr>
      <vt:lpstr>Slide 24</vt:lpstr>
      <vt:lpstr>Slide 25</vt:lpstr>
      <vt:lpstr>Non-Trawl Gear Pacific cod Restrictions</vt:lpstr>
      <vt:lpstr>Non-Trawl Catcher Processor Pacific Cod</vt:lpstr>
      <vt:lpstr>Non-Trawl Catcher Vessel  Pacific Cod</vt:lpstr>
      <vt:lpstr>Slide 29</vt:lpstr>
      <vt:lpstr>Slide 30</vt:lpstr>
      <vt:lpstr>Slide 31</vt:lpstr>
      <vt:lpstr>BSAI CDQ Pacific Cod</vt:lpstr>
      <vt:lpstr>Slide 33</vt:lpstr>
      <vt:lpstr>Slide 34</vt:lpstr>
      <vt:lpstr>Pacific Cod Re-initiation Triggers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2011 Fleet Behavior to SSL Interim Final Rule</dc:title>
  <dc:creator>Josh Keaton</dc:creator>
  <cp:lastModifiedBy>Owner</cp:lastModifiedBy>
  <cp:revision>2</cp:revision>
  <dcterms:created xsi:type="dcterms:W3CDTF">2012-07-14T00:18:15Z</dcterms:created>
  <dcterms:modified xsi:type="dcterms:W3CDTF">2012-07-16T18:47:51Z</dcterms:modified>
</cp:coreProperties>
</file>